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8"/>
  </p:notesMasterIdLst>
  <p:sldIdLst>
    <p:sldId id="306" r:id="rId2"/>
    <p:sldId id="30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303" r:id="rId27"/>
    <p:sldId id="280" r:id="rId28"/>
    <p:sldId id="281" r:id="rId29"/>
    <p:sldId id="282" r:id="rId30"/>
    <p:sldId id="283" r:id="rId31"/>
    <p:sldId id="284" r:id="rId32"/>
    <p:sldId id="285" r:id="rId33"/>
    <p:sldId id="304" r:id="rId34"/>
    <p:sldId id="286" r:id="rId35"/>
    <p:sldId id="287" r:id="rId36"/>
    <p:sldId id="288" r:id="rId37"/>
    <p:sldId id="289" r:id="rId38"/>
    <p:sldId id="290" r:id="rId39"/>
    <p:sldId id="291" r:id="rId40"/>
    <p:sldId id="292" r:id="rId41"/>
    <p:sldId id="293" r:id="rId42"/>
    <p:sldId id="294" r:id="rId43"/>
    <p:sldId id="305" r:id="rId44"/>
    <p:sldId id="295" r:id="rId45"/>
    <p:sldId id="296" r:id="rId46"/>
    <p:sldId id="297" r:id="rId47"/>
    <p:sldId id="298" r:id="rId48"/>
    <p:sldId id="299" r:id="rId49"/>
    <p:sldId id="300" r:id="rId50"/>
    <p:sldId id="309" r:id="rId51"/>
    <p:sldId id="310" r:id="rId52"/>
    <p:sldId id="313" r:id="rId53"/>
    <p:sldId id="314" r:id="rId54"/>
    <p:sldId id="311" r:id="rId55"/>
    <p:sldId id="301" r:id="rId56"/>
    <p:sldId id="302" r:id="rId57"/>
  </p:sldIdLst>
  <p:sldSz cx="9144000" cy="6858000" type="screen4x3"/>
  <p:notesSz cx="6858000" cy="9144000"/>
  <p:defaultTextStyle>
    <a:defPPr>
      <a:defRPr lang="en-GB"/>
    </a:defPPr>
    <a:lvl1pPr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Times New Roman" charset="0"/>
        <a:ea typeface="ＭＳ Ｐゴシック" charset="0"/>
        <a:cs typeface="DejaVu Sans" charset="0"/>
      </a:defRPr>
    </a:lvl1pPr>
    <a:lvl2pPr marL="742950" indent="-28575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Times New Roman" charset="0"/>
        <a:ea typeface="ＭＳ Ｐゴシック" charset="0"/>
        <a:cs typeface="DejaVu Sans" charset="0"/>
      </a:defRPr>
    </a:lvl2pPr>
    <a:lvl3pPr marL="1143000" indent="-22860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Times New Roman" charset="0"/>
        <a:ea typeface="ＭＳ Ｐゴシック" charset="0"/>
        <a:cs typeface="DejaVu Sans" charset="0"/>
      </a:defRPr>
    </a:lvl3pPr>
    <a:lvl4pPr marL="1600200" indent="-22860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Times New Roman" charset="0"/>
        <a:ea typeface="ＭＳ Ｐゴシック" charset="0"/>
        <a:cs typeface="DejaVu Sans" charset="0"/>
      </a:defRPr>
    </a:lvl4pPr>
    <a:lvl5pPr marL="2057400" indent="-228600" algn="l" defTabSz="449263" rtl="0" eaLnBrk="0" fontAlgn="base" hangingPunct="0">
      <a:spcBef>
        <a:spcPct val="0"/>
      </a:spcBef>
      <a:spcAft>
        <a:spcPct val="0"/>
      </a:spcAft>
      <a:buClr>
        <a:srgbClr val="000000"/>
      </a:buClr>
      <a:buSzPct val="100000"/>
      <a:buFont typeface="Times New Roman" charset="0"/>
      <a:defRPr sz="2400" kern="1200">
        <a:solidFill>
          <a:schemeClr val="bg1"/>
        </a:solidFill>
        <a:latin typeface="Times New Roman" charset="0"/>
        <a:ea typeface="ＭＳ Ｐゴシック" charset="0"/>
        <a:cs typeface="DejaVu Sans" charset="0"/>
      </a:defRPr>
    </a:lvl5pPr>
    <a:lvl6pPr marL="2286000" algn="l" defTabSz="457200" rtl="0" eaLnBrk="1" latinLnBrk="0" hangingPunct="1">
      <a:defRPr sz="2400" kern="1200">
        <a:solidFill>
          <a:schemeClr val="bg1"/>
        </a:solidFill>
        <a:latin typeface="Times New Roman" charset="0"/>
        <a:ea typeface="ＭＳ Ｐゴシック" charset="0"/>
        <a:cs typeface="DejaVu Sans" charset="0"/>
      </a:defRPr>
    </a:lvl6pPr>
    <a:lvl7pPr marL="2743200" algn="l" defTabSz="457200" rtl="0" eaLnBrk="1" latinLnBrk="0" hangingPunct="1">
      <a:defRPr sz="2400" kern="1200">
        <a:solidFill>
          <a:schemeClr val="bg1"/>
        </a:solidFill>
        <a:latin typeface="Times New Roman" charset="0"/>
        <a:ea typeface="ＭＳ Ｐゴシック" charset="0"/>
        <a:cs typeface="DejaVu Sans" charset="0"/>
      </a:defRPr>
    </a:lvl7pPr>
    <a:lvl8pPr marL="3200400" algn="l" defTabSz="457200" rtl="0" eaLnBrk="1" latinLnBrk="0" hangingPunct="1">
      <a:defRPr sz="2400" kern="1200">
        <a:solidFill>
          <a:schemeClr val="bg1"/>
        </a:solidFill>
        <a:latin typeface="Times New Roman" charset="0"/>
        <a:ea typeface="ＭＳ Ｐゴシック" charset="0"/>
        <a:cs typeface="DejaVu Sans" charset="0"/>
      </a:defRPr>
    </a:lvl8pPr>
    <a:lvl9pPr marL="3657600" algn="l" defTabSz="457200" rtl="0" eaLnBrk="1" latinLnBrk="0" hangingPunct="1">
      <a:defRPr sz="2400" kern="1200">
        <a:solidFill>
          <a:schemeClr val="bg1"/>
        </a:solidFill>
        <a:latin typeface="Times New Roman" charset="0"/>
        <a:ea typeface="ＭＳ Ｐゴシック" charset="0"/>
        <a:cs typeface="DejaVu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1616" y="-11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050" name="Text Box 2"/>
          <p:cNvSpPr txBox="1">
            <a:spLocks noChangeArrowheads="1"/>
          </p:cNvSpPr>
          <p:nvPr/>
        </p:nvSpPr>
        <p:spPr bwMode="auto">
          <a:xfrm>
            <a:off x="0" y="0"/>
            <a:ext cx="29718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051" name="Text Box 3"/>
          <p:cNvSpPr txBox="1">
            <a:spLocks noChangeArrowheads="1"/>
          </p:cNvSpPr>
          <p:nvPr/>
        </p:nvSpPr>
        <p:spPr bwMode="auto">
          <a:xfrm>
            <a:off x="3886200" y="0"/>
            <a:ext cx="29718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052" name="Rectangle 4"/>
          <p:cNvSpPr>
            <a:spLocks noGrp="1" noRot="1" noChangeAspect="1" noChangeArrowheads="1"/>
          </p:cNvSpPr>
          <p:nvPr>
            <p:ph type="sldImg"/>
          </p:nvPr>
        </p:nvSpPr>
        <p:spPr bwMode="auto">
          <a:xfrm>
            <a:off x="1143000" y="685800"/>
            <a:ext cx="4570413" cy="342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2053" name="Rectangle 5"/>
          <p:cNvSpPr>
            <a:spLocks noGrp="1" noChangeArrowheads="1"/>
          </p:cNvSpPr>
          <p:nvPr>
            <p:ph type="body"/>
          </p:nvPr>
        </p:nvSpPr>
        <p:spPr bwMode="auto">
          <a:xfrm>
            <a:off x="914400" y="4343400"/>
            <a:ext cx="50276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p>
            <a:pPr lvl="0"/>
            <a:endParaRPr lang="es-ES"/>
          </a:p>
        </p:txBody>
      </p:sp>
      <p:sp>
        <p:nvSpPr>
          <p:cNvPr id="2054" name="Text Box 6"/>
          <p:cNvSpPr txBox="1">
            <a:spLocks noChangeArrowheads="1"/>
          </p:cNvSpPr>
          <p:nvPr/>
        </p:nvSpPr>
        <p:spPr bwMode="auto">
          <a:xfrm>
            <a:off x="0" y="8683625"/>
            <a:ext cx="29718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055" name="Rectangle 7"/>
          <p:cNvSpPr>
            <a:spLocks noGrp="1" noChangeArrowheads="1"/>
          </p:cNvSpPr>
          <p:nvPr>
            <p:ph type="sldNum"/>
          </p:nvPr>
        </p:nvSpPr>
        <p:spPr bwMode="auto">
          <a:xfrm>
            <a:off x="3886200" y="8686800"/>
            <a:ext cx="29702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lvl1pPr algn="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fld id="{ACFC5F0B-807E-784A-85C9-7172C809CA5F}" type="slidenum">
              <a:rPr lang="ca-ES"/>
              <a:pPr/>
              <a:t>‹Nr.›</a:t>
            </a:fld>
            <a:endParaRPr lang="ca-ES"/>
          </a:p>
        </p:txBody>
      </p:sp>
    </p:spTree>
    <p:extLst>
      <p:ext uri="{BB962C8B-B14F-4D97-AF65-F5344CB8AC3E}">
        <p14:creationId xmlns:p14="http://schemas.microsoft.com/office/powerpoint/2010/main" val="297826220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FE8CD808-C0C5-3049-B712-12DD69CEE38B}" type="slidenum">
              <a:rPr lang="ca-ES"/>
              <a:pPr>
                <a:defRPr/>
              </a:pPr>
              <a:t>1</a:t>
            </a:fld>
            <a:endParaRPr lang="ca-ES"/>
          </a:p>
        </p:txBody>
      </p:sp>
      <p:sp>
        <p:nvSpPr>
          <p:cNvPr id="1024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defRPr/>
            </a:pPr>
            <a:fld id="{5773DD3F-EC10-BE42-A228-37D97E60958D}" type="slidenum">
              <a:rPr lang="ca-ES" sz="1200" smtClean="0"/>
              <a:pPr algn="r">
                <a:defRPr/>
              </a:pPr>
              <a:t>1</a:t>
            </a:fld>
            <a:endParaRPr lang="ca-ES" sz="1200" smtClean="0"/>
          </a:p>
        </p:txBody>
      </p:sp>
      <p:sp>
        <p:nvSpPr>
          <p:cNvPr id="1024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10243" name="Text Box 3"/>
          <p:cNvSpPr txBox="1">
            <a:spLocks noGrp="1" noChangeArrowheads="1"/>
          </p:cNvSpPr>
          <p:nvPr>
            <p:ph type="body"/>
          </p:nvPr>
        </p:nvSpPr>
        <p:spPr>
          <a:xfrm>
            <a:off x="914400" y="4343400"/>
            <a:ext cx="5029200" cy="4208463"/>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smtClean="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D56FF84-D2F9-2F48-8028-EC73F3C3FEBE}" type="slidenum">
              <a:rPr lang="ca-ES"/>
              <a:pPr/>
              <a:t>10</a:t>
            </a:fld>
            <a:endParaRPr lang="ca-ES"/>
          </a:p>
        </p:txBody>
      </p:sp>
      <p:sp>
        <p:nvSpPr>
          <p:cNvPr id="9216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D059685D-2389-F44D-9024-FA57069A5B49}" type="slidenum">
              <a:rPr lang="ca-ES" sz="1200"/>
              <a:pPr algn="r"/>
              <a:t>10</a:t>
            </a:fld>
            <a:endParaRPr lang="ca-ES" sz="1200"/>
          </a:p>
        </p:txBody>
      </p:sp>
      <p:sp>
        <p:nvSpPr>
          <p:cNvPr id="9216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2163"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737AAB3-B557-5A4C-A4E2-E1FE8633E28D}" type="slidenum">
              <a:rPr lang="ca-ES"/>
              <a:pPr/>
              <a:t>11</a:t>
            </a:fld>
            <a:endParaRPr lang="ca-ES"/>
          </a:p>
        </p:txBody>
      </p:sp>
      <p:sp>
        <p:nvSpPr>
          <p:cNvPr id="9318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8624635-1A28-824C-AB3B-70F01B00CB08}" type="slidenum">
              <a:rPr lang="ca-ES" sz="1200"/>
              <a:pPr algn="r"/>
              <a:t>11</a:t>
            </a:fld>
            <a:endParaRPr lang="ca-ES" sz="1200"/>
          </a:p>
        </p:txBody>
      </p:sp>
      <p:sp>
        <p:nvSpPr>
          <p:cNvPr id="9318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3187"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7DB779D-A467-7E41-8E25-E45C1B279465}" type="slidenum">
              <a:rPr lang="ca-ES"/>
              <a:pPr/>
              <a:t>12</a:t>
            </a:fld>
            <a:endParaRPr lang="ca-ES"/>
          </a:p>
        </p:txBody>
      </p:sp>
      <p:sp>
        <p:nvSpPr>
          <p:cNvPr id="9420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0CD572B-A087-7242-A6CB-6A99C19E497B}" type="slidenum">
              <a:rPr lang="ca-ES" sz="1200"/>
              <a:pPr algn="r"/>
              <a:t>12</a:t>
            </a:fld>
            <a:endParaRPr lang="ca-ES" sz="1200"/>
          </a:p>
        </p:txBody>
      </p:sp>
      <p:sp>
        <p:nvSpPr>
          <p:cNvPr id="9421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4211"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86DF5BB3-D9B5-814A-B42A-C4896AC59DFB}" type="slidenum">
              <a:rPr lang="ca-ES"/>
              <a:pPr/>
              <a:t>13</a:t>
            </a:fld>
            <a:endParaRPr lang="ca-ES"/>
          </a:p>
        </p:txBody>
      </p:sp>
      <p:sp>
        <p:nvSpPr>
          <p:cNvPr id="9523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63CC6D53-1B34-0D43-86AC-EE25A063B192}" type="slidenum">
              <a:rPr lang="ca-ES" sz="1200"/>
              <a:pPr algn="r"/>
              <a:t>13</a:t>
            </a:fld>
            <a:endParaRPr lang="ca-ES" sz="1200"/>
          </a:p>
        </p:txBody>
      </p:sp>
      <p:sp>
        <p:nvSpPr>
          <p:cNvPr id="9523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5235"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549B523-77D7-5740-A43D-989D8760B4B5}" type="slidenum">
              <a:rPr lang="ca-ES"/>
              <a:pPr/>
              <a:t>14</a:t>
            </a:fld>
            <a:endParaRPr lang="ca-ES"/>
          </a:p>
        </p:txBody>
      </p:sp>
      <p:sp>
        <p:nvSpPr>
          <p:cNvPr id="9625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7A29FF59-D6D8-3747-A02A-B7BA3A0CBCCA}" type="slidenum">
              <a:rPr lang="ca-ES" sz="1200"/>
              <a:pPr algn="r"/>
              <a:t>14</a:t>
            </a:fld>
            <a:endParaRPr lang="ca-ES" sz="1200"/>
          </a:p>
        </p:txBody>
      </p:sp>
      <p:sp>
        <p:nvSpPr>
          <p:cNvPr id="9625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625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6F44A3B-528E-8A47-8AA8-0A3B0EA5D1AB}" type="slidenum">
              <a:rPr lang="ca-ES"/>
              <a:pPr/>
              <a:t>15</a:t>
            </a:fld>
            <a:endParaRPr lang="ca-ES"/>
          </a:p>
        </p:txBody>
      </p:sp>
      <p:sp>
        <p:nvSpPr>
          <p:cNvPr id="9728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529C5B1-E126-514F-9C15-9FCB7B0B53D2}" type="slidenum">
              <a:rPr lang="ca-ES" sz="1200"/>
              <a:pPr algn="r"/>
              <a:t>15</a:t>
            </a:fld>
            <a:endParaRPr lang="ca-ES" sz="1200"/>
          </a:p>
        </p:txBody>
      </p:sp>
      <p:sp>
        <p:nvSpPr>
          <p:cNvPr id="9728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7283"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La tecnología informática ha avanzado espectacularmente en los últimos 60 años. Desde la ENIAC que apenas podía ejecutar 385 operaciones por segundo, hemos pasado a supercomputadoras como Jaguar, que supera la cifra en 12 órdenes de magnitud. Estas grandes máquinas se aplican a la investigación en clima, obteniendo resoluciones desconocidas hasta ahora, química, energía nuclear, geología.</a:t>
            </a:r>
          </a:p>
          <a:p>
            <a:pPr>
              <a:lnSpc>
                <a:spcPct val="93000"/>
              </a:lnSpc>
              <a:spcBef>
                <a:spcPts val="450"/>
              </a:spcBef>
            </a:pPr>
            <a:r>
              <a:rPr lang="es-ES">
                <a:cs typeface="DejaVu Sans" charset="0"/>
              </a:rPr>
              <a:t>Y Jaguar va a quedar obsoleto por Seguois, que lo superará en un orden de magnitud.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A004D11-679E-CE4C-B705-9404420EFC4F}" type="slidenum">
              <a:rPr lang="ca-ES"/>
              <a:pPr/>
              <a:t>16</a:t>
            </a:fld>
            <a:endParaRPr lang="ca-ES"/>
          </a:p>
        </p:txBody>
      </p:sp>
      <p:sp>
        <p:nvSpPr>
          <p:cNvPr id="9830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66C02AD-D6B5-C34D-A681-F05816072212}" type="slidenum">
              <a:rPr lang="ca-ES" sz="1200"/>
              <a:pPr algn="r"/>
              <a:t>16</a:t>
            </a:fld>
            <a:endParaRPr lang="ca-ES" sz="1200"/>
          </a:p>
        </p:txBody>
      </p:sp>
      <p:sp>
        <p:nvSpPr>
          <p:cNvPr id="9830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8307"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Junto con la capacidad de procesamiento, también se ha incrementado radicalmente nuestra capacidad para capturar y almacenar datos. Distintas tecnologías como la teledetección, el gps, o los sensores terrestres, nos permiten obtener datos de alta resolución sobre distintas características del territorio. En realidad, se producen muchos más datos de los que se pueden procesar. Por ejemplo, los satélites TERRA y AQUA producen cada uno diariamente en torno a un Terabyte de información, y faltan personal y recursos para analizarla, y siquiera para publicar la información en bruto.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8BEAA630-9266-6B40-AC7A-864C763DC02B}" type="slidenum">
              <a:rPr lang="ca-ES"/>
              <a:pPr/>
              <a:t>17</a:t>
            </a:fld>
            <a:endParaRPr lang="ca-ES"/>
          </a:p>
        </p:txBody>
      </p:sp>
      <p:sp>
        <p:nvSpPr>
          <p:cNvPr id="9932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6D414C97-FA70-8049-9CB0-C7B37A9885E5}" type="slidenum">
              <a:rPr lang="ca-ES" sz="1200"/>
              <a:pPr algn="r"/>
              <a:t>17</a:t>
            </a:fld>
            <a:endParaRPr lang="ca-ES" sz="1200"/>
          </a:p>
        </p:txBody>
      </p:sp>
      <p:sp>
        <p:nvSpPr>
          <p:cNvPr id="9933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9331"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Con las máquinas y los datos, aplicando nuevos tipos de análisis basados en el conocimiento científico, podemos abordar problemas que hace pocos años eran impensables, como estudios de nicho climático a escala mundial, rutas potenciales de conexión entre poblaciones, cambios genéticos debidos al cambio del clima, simulaciones de clima futuro, y el efecto que puede producir en la distribución de las especies, o complejos análisis de redes tróficas.</a:t>
            </a:r>
          </a:p>
          <a:p>
            <a:pPr>
              <a:lnSpc>
                <a:spcPct val="93000"/>
              </a:lnSpc>
              <a:spcBef>
                <a:spcPts val="450"/>
              </a:spcBef>
            </a:pPr>
            <a:r>
              <a:rPr lang="es-ES">
                <a:cs typeface="DejaVu Sans" charset="0"/>
              </a:rPr>
              <a:t>Como veis, existe un enorme potencial en el aprovechamiento de la informática para la investigación en Biología y Ecología. Y no hablo de usar un programa estadístico para analizar una tabla, sino de aplicar la tecnología para extender las posibilidades de nuestra investigación, adoptando toda una serie de herramientas de almacenamiento, análisis, simulación, visualización y difusión de datos y resultados.</a:t>
            </a:r>
          </a:p>
          <a:p>
            <a:pPr>
              <a:lnSpc>
                <a:spcPct val="93000"/>
              </a:lnSpc>
              <a:spcBef>
                <a:spcPts val="450"/>
              </a:spcBef>
            </a:pPr>
            <a:r>
              <a:rPr lang="es-ES">
                <a:cs typeface="DejaVu Sans" charset="0"/>
              </a:rPr>
              <a:t>En este contexto innovador nace la Ecoinformática.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D5B4BAD6-A069-8944-BF69-BD32F16D8CAD}" type="slidenum">
              <a:rPr lang="ca-ES"/>
              <a:pPr/>
              <a:t>18</a:t>
            </a:fld>
            <a:endParaRPr lang="ca-ES"/>
          </a:p>
        </p:txBody>
      </p:sp>
      <p:sp>
        <p:nvSpPr>
          <p:cNvPr id="10035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BC713F8-D14C-9F4C-B675-CA347C4E9CAA}" type="slidenum">
              <a:rPr lang="ca-ES" sz="1200"/>
              <a:pPr algn="r"/>
              <a:t>18</a:t>
            </a:fld>
            <a:endParaRPr lang="ca-ES" sz="1200"/>
          </a:p>
        </p:txBody>
      </p:sp>
      <p:sp>
        <p:nvSpPr>
          <p:cNvPr id="10035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0355"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4D33C38-3BE8-644C-ABF3-F58D0F435FAD}" type="slidenum">
              <a:rPr lang="ca-ES"/>
              <a:pPr/>
              <a:t>19</a:t>
            </a:fld>
            <a:endParaRPr lang="ca-ES"/>
          </a:p>
        </p:txBody>
      </p:sp>
      <p:sp>
        <p:nvSpPr>
          <p:cNvPr id="10137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3F2F845D-0DE8-3A46-A11F-7A809A464C2F}" type="slidenum">
              <a:rPr lang="ca-ES" sz="1200"/>
              <a:pPr algn="r"/>
              <a:t>19</a:t>
            </a:fld>
            <a:endParaRPr lang="ca-ES" sz="1200"/>
          </a:p>
        </p:txBody>
      </p:sp>
      <p:sp>
        <p:nvSpPr>
          <p:cNvPr id="10137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137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BA6A0E53-A6B7-8541-A410-B474EDD02B91}" type="slidenum">
              <a:rPr lang="ca-ES"/>
              <a:pPr>
                <a:defRPr/>
              </a:pPr>
              <a:t>2</a:t>
            </a:fld>
            <a:endParaRPr lang="ca-ES"/>
          </a:p>
        </p:txBody>
      </p:sp>
      <p:sp>
        <p:nvSpPr>
          <p:cNvPr id="1126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defRPr/>
            </a:pPr>
            <a:fld id="{40680F24-A014-7C43-9034-9370BDD0F28F}" type="slidenum">
              <a:rPr lang="ca-ES" sz="1200" smtClean="0"/>
              <a:pPr algn="r">
                <a:defRPr/>
              </a:pPr>
              <a:t>2</a:t>
            </a:fld>
            <a:endParaRPr lang="ca-ES" sz="1200" smtClean="0"/>
          </a:p>
        </p:txBody>
      </p:sp>
      <p:sp>
        <p:nvSpPr>
          <p:cNvPr id="1126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11267" name="Text Box 3"/>
          <p:cNvSpPr txBox="1">
            <a:spLocks noGrp="1" noChangeArrowheads="1"/>
          </p:cNvSpPr>
          <p:nvPr>
            <p:ph type="body"/>
          </p:nvPr>
        </p:nvSpPr>
        <p:spPr>
          <a:xfrm>
            <a:off x="914400" y="4343400"/>
            <a:ext cx="5029200" cy="4208463"/>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smtClean="0">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EE79F64-4829-D34A-8228-671A5C1F6DDD}" type="slidenum">
              <a:rPr lang="ca-ES"/>
              <a:pPr/>
              <a:t>20</a:t>
            </a:fld>
            <a:endParaRPr lang="ca-ES"/>
          </a:p>
        </p:txBody>
      </p:sp>
      <p:sp>
        <p:nvSpPr>
          <p:cNvPr id="10240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A92BDDC5-FEE3-8D4A-B9D8-06FC9E5700F9}" type="slidenum">
              <a:rPr lang="ca-ES" sz="1200"/>
              <a:pPr algn="r"/>
              <a:t>20</a:t>
            </a:fld>
            <a:endParaRPr lang="ca-ES" sz="1200"/>
          </a:p>
        </p:txBody>
      </p:sp>
      <p:sp>
        <p:nvSpPr>
          <p:cNvPr id="10240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2403"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7ECAA99-E25F-6346-A421-0FD1A54F6F65}" type="slidenum">
              <a:rPr lang="ca-ES"/>
              <a:pPr/>
              <a:t>21</a:t>
            </a:fld>
            <a:endParaRPr lang="ca-ES"/>
          </a:p>
        </p:txBody>
      </p:sp>
      <p:sp>
        <p:nvSpPr>
          <p:cNvPr id="10342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522134F-8BD2-D044-A36F-86F7B49D5A89}" type="slidenum">
              <a:rPr lang="ca-ES" sz="1200"/>
              <a:pPr algn="r"/>
              <a:t>21</a:t>
            </a:fld>
            <a:endParaRPr lang="ca-ES" sz="1200"/>
          </a:p>
        </p:txBody>
      </p:sp>
      <p:sp>
        <p:nvSpPr>
          <p:cNvPr id="10342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3427"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6502"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sz="1100">
                <a:cs typeface="DejaVu Sans" charset="0"/>
              </a:rPr>
              <a:t>La Ecoinformática es el aquí y el ahora. Acaba de nacer, y está en pañales.</a:t>
            </a:r>
          </a:p>
          <a:p>
            <a:pPr>
              <a:lnSpc>
                <a:spcPct val="93000"/>
              </a:lnSpc>
              <a:spcBef>
                <a:spcPts val="450"/>
              </a:spcBef>
            </a:pPr>
            <a:r>
              <a:rPr lang="es-ES" sz="1100">
                <a:cs typeface="DejaVu Sans" charset="0"/>
              </a:rPr>
              <a:t>Como muestra, una búsqueda en Scopus, una base de datos de literatura científica indica que solo 50 artículos contienen la palabra “Ecoinformática”. Son muy pocos!. Sin embargo, en Google, unos 45000 resultados lo contienen. </a:t>
            </a:r>
          </a:p>
          <a:p>
            <a:pPr>
              <a:lnSpc>
                <a:spcPct val="93000"/>
              </a:lnSpc>
              <a:spcBef>
                <a:spcPts val="450"/>
              </a:spcBef>
            </a:pPr>
            <a:r>
              <a:rPr lang="es-ES" sz="1100">
                <a:cs typeface="DejaVu Sans" charset="0"/>
              </a:rPr>
              <a:t>Existe también una revista científica dedicada exclusivamente a la ecoinformática: Ecological Informatics</a:t>
            </a:r>
          </a:p>
          <a:p>
            <a:pPr>
              <a:lnSpc>
                <a:spcPct val="93000"/>
              </a:lnSpc>
              <a:spcBef>
                <a:spcPts val="450"/>
              </a:spcBef>
            </a:pPr>
            <a:r>
              <a:rPr lang="es-ES" sz="1100">
                <a:cs typeface="DejaVu Sans" charset="0"/>
              </a:rPr>
              <a:t>La Ecoinformátia no es una disciplina asentada, y buena prueba de ello es la falta de planes de formación. Sin embargo, aquí estamos, y eso es un buen principio.</a:t>
            </a:r>
          </a:p>
          <a:p>
            <a:pPr>
              <a:lnSpc>
                <a:spcPct val="93000"/>
              </a:lnSpc>
              <a:spcBef>
                <a:spcPts val="450"/>
              </a:spcBef>
            </a:pPr>
            <a:r>
              <a:rPr lang="es-ES" sz="1100">
                <a:cs typeface="DejaVu Sans" charset="0"/>
              </a:rPr>
              <a:t>Pero os he de avisar que técnicamente estamos a años de llevar la Ecoinformática a lo que quiere ser, fundamentalmente porque falta gente preparada para ello. Los informáticos son demasiado informáticos (aunque conoceréis una excepción), y los ecólogos son demasiado poco informáticos. Esto dificulta su avance, y espero que alumnos como vosotros podáis darle un buen impulso en el futuro. </a:t>
            </a:r>
          </a:p>
          <a:p>
            <a:pPr>
              <a:lnSpc>
                <a:spcPct val="93000"/>
              </a:lnSpc>
              <a:spcBef>
                <a:spcPts val="450"/>
              </a:spcBef>
            </a:pPr>
            <a:endParaRPr lang="es-ES">
              <a:cs typeface="DejaVu Sans" charset="0"/>
            </a:endParaRPr>
          </a:p>
          <a:p>
            <a:pPr>
              <a:lnSpc>
                <a:spcPct val="93000"/>
              </a:lnSpc>
              <a:spcBef>
                <a:spcPts val="450"/>
              </a:spcBef>
            </a:pPr>
            <a:endParaRPr lang="es-ES">
              <a:cs typeface="DejaVu Sans" charset="0"/>
            </a:endParaRPr>
          </a:p>
          <a:p>
            <a:pPr>
              <a:lnSpc>
                <a:spcPct val="93000"/>
              </a:lnSpc>
              <a:spcBef>
                <a:spcPts val="450"/>
              </a:spcBef>
            </a:pPr>
            <a:endParaRPr lang="es-ES">
              <a:cs typeface="DejaVu Sans" charset="0"/>
            </a:endParaRPr>
          </a:p>
          <a:p>
            <a:pPr>
              <a:lnSpc>
                <a:spcPct val="93000"/>
              </a:lnSpc>
              <a:spcBef>
                <a:spcPts val="450"/>
              </a:spcBef>
            </a:pPr>
            <a:endParaRPr lang="es-ES">
              <a:cs typeface="DejaVu San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DEC5183-EA7C-7946-9433-E73D138A3AF8}" type="slidenum">
              <a:rPr lang="ca-ES"/>
              <a:pPr/>
              <a:t>22</a:t>
            </a:fld>
            <a:endParaRPr lang="ca-ES"/>
          </a:p>
        </p:txBody>
      </p:sp>
      <p:sp>
        <p:nvSpPr>
          <p:cNvPr id="10444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21CC5FE6-9708-A444-83EA-21ACE9A5CDEF}" type="slidenum">
              <a:rPr lang="ca-ES" sz="1200"/>
              <a:pPr algn="r"/>
              <a:t>22</a:t>
            </a:fld>
            <a:endParaRPr lang="ca-ES" sz="1200"/>
          </a:p>
        </p:txBody>
      </p:sp>
      <p:sp>
        <p:nvSpPr>
          <p:cNvPr id="10445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4451"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La Ecoinformática tiene un pariente con el que guarda íntima relación, la Informática de la Biodiversidad. Realmente, para algunos autores son lo mismo, aunque esto no es necesariamente cierto.</a:t>
            </a:r>
          </a:p>
          <a:p>
            <a:pPr>
              <a:lnSpc>
                <a:spcPct val="93000"/>
              </a:lnSpc>
              <a:spcBef>
                <a:spcPts val="450"/>
              </a:spcBef>
            </a:pPr>
            <a:r>
              <a:rPr lang="es-ES">
                <a:cs typeface="DejaVu Sans" charset="0"/>
              </a:rPr>
              <a:t>La informática de la biodiversidad se encarga de facilitar la explotación y difusión de datos de biodiversidad, especialmente presencia de especies, a partir de colecciones, herbarios y similares. Una buena muestra es GBIF, que canaliza datos de un buen número de colecciones desde un único interfaz web.</a:t>
            </a:r>
          </a:p>
          <a:p>
            <a:pPr>
              <a:lnSpc>
                <a:spcPct val="93000"/>
              </a:lnSpc>
              <a:spcBef>
                <a:spcPts val="450"/>
              </a:spcBef>
            </a:pPr>
            <a:r>
              <a:rPr lang="es-ES">
                <a:cs typeface="DejaVu Sans" charset="0"/>
              </a:rPr>
              <a:t>En nuestra opinión, la informática de la biodiversidad es una de las fuentes de datos de la ecoinformática, que también recoge datos de los climátólogos, los geólogos, los programas de teledetección y cualquier otra fuente imaginable.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B2A7757-1B83-2149-A7BA-820B265BE963}" type="slidenum">
              <a:rPr lang="ca-ES"/>
              <a:pPr/>
              <a:t>23</a:t>
            </a:fld>
            <a:endParaRPr lang="ca-ES"/>
          </a:p>
        </p:txBody>
      </p:sp>
      <p:sp>
        <p:nvSpPr>
          <p:cNvPr id="10547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20942A9A-F51A-154E-A2F9-596067A4A4CF}" type="slidenum">
              <a:rPr lang="ca-ES" sz="1200"/>
              <a:pPr algn="r"/>
              <a:t>23</a:t>
            </a:fld>
            <a:endParaRPr lang="ca-ES" sz="1200"/>
          </a:p>
        </p:txBody>
      </p:sp>
      <p:sp>
        <p:nvSpPr>
          <p:cNvPr id="10547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5475"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a:cs typeface="DejaVu Sans" charset="0"/>
              </a:rPr>
              <a:t>La Bioinformática es la aplicación de las ciencias de la información al estudio del nivel molecular de la vida.</a:t>
            </a:r>
          </a:p>
          <a:p>
            <a:pPr>
              <a:lnSpc>
                <a:spcPct val="93000"/>
              </a:lnSpc>
              <a:spcBef>
                <a:spcPts val="450"/>
              </a:spcBef>
            </a:pPr>
            <a:r>
              <a:rPr lang="es-ES">
                <a:cs typeface="DejaVu Sans" charset="0"/>
              </a:rPr>
              <a:t>Es la auténtica hermana mayor de la ecoinformática, pues lleva funcionando desde principios de los 80.</a:t>
            </a:r>
          </a:p>
          <a:p>
            <a:pPr>
              <a:lnSpc>
                <a:spcPct val="93000"/>
              </a:lnSpc>
              <a:spcBef>
                <a:spcPts val="450"/>
              </a:spcBef>
            </a:pPr>
            <a:r>
              <a:rPr lang="es-ES">
                <a:cs typeface="DejaVu Sans" charset="0"/>
              </a:rPr>
              <a:t>Se encarga principalmente de la secuenciación de adn y secuencias de proteinas, permitiendo comparar secuencias, o facilitando la visualización de proteínas en tres dimensiones. Actualmente hay grandes programas de investigación que tratan de calcular posibilidades de plegamiento de cientos de proteinas, un trabajo que consume largo tiempo y grandes recursos de computación.</a:t>
            </a:r>
          </a:p>
          <a:p>
            <a:pPr>
              <a:lnSpc>
                <a:spcPct val="93000"/>
              </a:lnSpc>
              <a:spcBef>
                <a:spcPts val="450"/>
              </a:spcBef>
            </a:pPr>
            <a:r>
              <a:rPr lang="es-ES">
                <a:cs typeface="DejaVu Sans" charset="0"/>
              </a:rPr>
              <a:t>La Ecoinformática ha heredado todos los fundamentos metodológicos de la bioinformática, pero adaptándolos a las siguientes niveles de organización de la vida.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34FD1C0-7965-E046-ACB6-9B620AC4FDCE}" type="slidenum">
              <a:rPr lang="ca-ES"/>
              <a:pPr/>
              <a:t>24</a:t>
            </a:fld>
            <a:endParaRPr lang="ca-ES"/>
          </a:p>
        </p:txBody>
      </p:sp>
      <p:sp>
        <p:nvSpPr>
          <p:cNvPr id="10649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D1B6C91-628D-864A-B31D-E2728B09BCF9}" type="slidenum">
              <a:rPr lang="ca-ES" sz="1200"/>
              <a:pPr algn="r"/>
              <a:t>24</a:t>
            </a:fld>
            <a:endParaRPr lang="ca-ES" sz="1200"/>
          </a:p>
        </p:txBody>
      </p:sp>
      <p:sp>
        <p:nvSpPr>
          <p:cNvPr id="10649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649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5F6972B7-3CE1-B946-8816-3C5E6F318FC3}" type="slidenum">
              <a:rPr lang="ca-ES"/>
              <a:pPr/>
              <a:t>25</a:t>
            </a:fld>
            <a:endParaRPr lang="ca-ES"/>
          </a:p>
        </p:txBody>
      </p:sp>
      <p:sp>
        <p:nvSpPr>
          <p:cNvPr id="10752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2BDB4EDB-EAF9-5244-A836-C4D3F439DCF9}" type="slidenum">
              <a:rPr lang="ca-ES" sz="1200"/>
              <a:pPr algn="r"/>
              <a:t>25</a:t>
            </a:fld>
            <a:endParaRPr lang="ca-ES" sz="1200"/>
          </a:p>
        </p:txBody>
      </p:sp>
      <p:sp>
        <p:nvSpPr>
          <p:cNvPr id="10752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7523"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34FD1C0-7965-E046-ACB6-9B620AC4FDCE}" type="slidenum">
              <a:rPr lang="ca-ES"/>
              <a:pPr/>
              <a:t>26</a:t>
            </a:fld>
            <a:endParaRPr lang="ca-ES"/>
          </a:p>
        </p:txBody>
      </p:sp>
      <p:sp>
        <p:nvSpPr>
          <p:cNvPr id="10649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D1B6C91-628D-864A-B31D-E2728B09BCF9}" type="slidenum">
              <a:rPr lang="ca-ES" sz="1200"/>
              <a:pPr algn="r"/>
              <a:t>26</a:t>
            </a:fld>
            <a:endParaRPr lang="ca-ES" sz="1200"/>
          </a:p>
        </p:txBody>
      </p:sp>
      <p:sp>
        <p:nvSpPr>
          <p:cNvPr id="10649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649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C9F99D0-FA9B-6044-B783-BDBE0D86F359}" type="slidenum">
              <a:rPr lang="ca-ES"/>
              <a:pPr/>
              <a:t>27</a:t>
            </a:fld>
            <a:endParaRPr lang="ca-ES"/>
          </a:p>
        </p:txBody>
      </p:sp>
      <p:sp>
        <p:nvSpPr>
          <p:cNvPr id="10854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4AD1912-33FC-B24C-B45D-E00CB717C98F}" type="slidenum">
              <a:rPr lang="ca-ES" sz="1200"/>
              <a:pPr algn="r"/>
              <a:t>27</a:t>
            </a:fld>
            <a:endParaRPr lang="ca-ES" sz="1200"/>
          </a:p>
        </p:txBody>
      </p:sp>
      <p:sp>
        <p:nvSpPr>
          <p:cNvPr id="10854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8547"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08047EF-D9E7-094F-B2FB-82FDB176DFAE}" type="slidenum">
              <a:rPr lang="ca-ES"/>
              <a:pPr/>
              <a:t>28</a:t>
            </a:fld>
            <a:endParaRPr lang="ca-ES"/>
          </a:p>
        </p:txBody>
      </p:sp>
      <p:sp>
        <p:nvSpPr>
          <p:cNvPr id="10956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A91D9F52-154A-C44F-B93A-C546B13B6FCA}" type="slidenum">
              <a:rPr lang="ca-ES" sz="1200"/>
              <a:pPr algn="r"/>
              <a:t>28</a:t>
            </a:fld>
            <a:endParaRPr lang="ca-ES" sz="1200"/>
          </a:p>
        </p:txBody>
      </p:sp>
      <p:sp>
        <p:nvSpPr>
          <p:cNvPr id="10957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9571"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70E59013-DF82-6B46-A1C3-0F5C5BEFEBE5}" type="slidenum">
              <a:rPr lang="ca-ES"/>
              <a:pPr/>
              <a:t>29</a:t>
            </a:fld>
            <a:endParaRPr lang="ca-ES"/>
          </a:p>
        </p:txBody>
      </p:sp>
      <p:sp>
        <p:nvSpPr>
          <p:cNvPr id="11059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B36E427F-7F7C-CE41-9937-316A8469DBE9}" type="slidenum">
              <a:rPr lang="ca-ES" sz="1200"/>
              <a:pPr algn="r"/>
              <a:t>29</a:t>
            </a:fld>
            <a:endParaRPr lang="ca-ES" sz="1200"/>
          </a:p>
        </p:txBody>
      </p:sp>
      <p:sp>
        <p:nvSpPr>
          <p:cNvPr id="11059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0595"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D7CFCE5-4FA9-2D40-91C6-5E41D61A5048}" type="slidenum">
              <a:rPr lang="ca-ES"/>
              <a:pPr/>
              <a:t>3</a:t>
            </a:fld>
            <a:endParaRPr lang="ca-ES"/>
          </a:p>
        </p:txBody>
      </p:sp>
      <p:sp>
        <p:nvSpPr>
          <p:cNvPr id="8499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15C192D-4655-0C48-ABFA-88794E8DD4CA}" type="slidenum">
              <a:rPr lang="ca-ES" sz="1200"/>
              <a:pPr algn="r"/>
              <a:t>3</a:t>
            </a:fld>
            <a:endParaRPr lang="ca-ES" sz="1200"/>
          </a:p>
        </p:txBody>
      </p:sp>
      <p:sp>
        <p:nvSpPr>
          <p:cNvPr id="8499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4995"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1382AA7-163F-664B-AB84-B24658E4E6BC}" type="slidenum">
              <a:rPr lang="ca-ES"/>
              <a:pPr/>
              <a:t>30</a:t>
            </a:fld>
            <a:endParaRPr lang="ca-ES"/>
          </a:p>
        </p:txBody>
      </p:sp>
      <p:sp>
        <p:nvSpPr>
          <p:cNvPr id="11161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F8B7C57-96F0-6E48-8687-FBFB7C978F2A}" type="slidenum">
              <a:rPr lang="ca-ES" sz="1200"/>
              <a:pPr algn="r"/>
              <a:t>30</a:t>
            </a:fld>
            <a:endParaRPr lang="ca-ES" sz="1200"/>
          </a:p>
        </p:txBody>
      </p:sp>
      <p:sp>
        <p:nvSpPr>
          <p:cNvPr id="11161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161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ACB417A5-B792-DD48-BB34-06C132D3FCD5}" type="slidenum">
              <a:rPr lang="ca-ES"/>
              <a:pPr/>
              <a:t>31</a:t>
            </a:fld>
            <a:endParaRPr lang="ca-ES"/>
          </a:p>
        </p:txBody>
      </p:sp>
      <p:sp>
        <p:nvSpPr>
          <p:cNvPr id="11264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3313DF60-34B1-1D4B-AD6B-B56BEB537571}" type="slidenum">
              <a:rPr lang="ca-ES" sz="1200"/>
              <a:pPr algn="r"/>
              <a:t>31</a:t>
            </a:fld>
            <a:endParaRPr lang="ca-ES" sz="1200"/>
          </a:p>
        </p:txBody>
      </p:sp>
      <p:sp>
        <p:nvSpPr>
          <p:cNvPr id="11264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2643"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EBEFBC7-1B44-034E-8C7D-760CE05F1D36}" type="slidenum">
              <a:rPr lang="ca-ES"/>
              <a:pPr/>
              <a:t>32</a:t>
            </a:fld>
            <a:endParaRPr lang="ca-ES"/>
          </a:p>
        </p:txBody>
      </p:sp>
      <p:sp>
        <p:nvSpPr>
          <p:cNvPr id="11366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6B6A1A76-66E5-CE4B-AF1C-1CF96534086B}" type="slidenum">
              <a:rPr lang="ca-ES" sz="1200"/>
              <a:pPr algn="r"/>
              <a:t>32</a:t>
            </a:fld>
            <a:endParaRPr lang="ca-ES" sz="1200"/>
          </a:p>
        </p:txBody>
      </p:sp>
      <p:sp>
        <p:nvSpPr>
          <p:cNvPr id="11366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3667"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34FD1C0-7965-E046-ACB6-9B620AC4FDCE}" type="slidenum">
              <a:rPr lang="ca-ES"/>
              <a:pPr/>
              <a:t>33</a:t>
            </a:fld>
            <a:endParaRPr lang="ca-ES"/>
          </a:p>
        </p:txBody>
      </p:sp>
      <p:sp>
        <p:nvSpPr>
          <p:cNvPr id="10649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D1B6C91-628D-864A-B31D-E2728B09BCF9}" type="slidenum">
              <a:rPr lang="ca-ES" sz="1200"/>
              <a:pPr algn="r"/>
              <a:t>33</a:t>
            </a:fld>
            <a:endParaRPr lang="ca-ES" sz="1200"/>
          </a:p>
        </p:txBody>
      </p:sp>
      <p:sp>
        <p:nvSpPr>
          <p:cNvPr id="10649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649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2AE88090-609F-AA40-B68C-63BB53CD031C}" type="slidenum">
              <a:rPr lang="ca-ES"/>
              <a:pPr/>
              <a:t>34</a:t>
            </a:fld>
            <a:endParaRPr lang="ca-ES"/>
          </a:p>
        </p:txBody>
      </p:sp>
      <p:sp>
        <p:nvSpPr>
          <p:cNvPr id="11468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DD16D090-FC33-724D-A04F-06217B8BDD91}" type="slidenum">
              <a:rPr lang="ca-ES" sz="1200"/>
              <a:pPr algn="r"/>
              <a:t>34</a:t>
            </a:fld>
            <a:endParaRPr lang="ca-ES" sz="1200"/>
          </a:p>
        </p:txBody>
      </p:sp>
      <p:sp>
        <p:nvSpPr>
          <p:cNvPr id="11469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4691"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A236049-A086-E145-B175-B97A926C7783}" type="slidenum">
              <a:rPr lang="ca-ES"/>
              <a:pPr/>
              <a:t>35</a:t>
            </a:fld>
            <a:endParaRPr lang="ca-ES"/>
          </a:p>
        </p:txBody>
      </p:sp>
      <p:sp>
        <p:nvSpPr>
          <p:cNvPr id="11571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0ED9060-86CD-9C49-80B9-270075205696}" type="slidenum">
              <a:rPr lang="ca-ES" sz="1200"/>
              <a:pPr algn="r"/>
              <a:t>35</a:t>
            </a:fld>
            <a:endParaRPr lang="ca-ES" sz="1200"/>
          </a:p>
        </p:txBody>
      </p:sp>
      <p:sp>
        <p:nvSpPr>
          <p:cNvPr id="11571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5715"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4C56E80D-AD0C-5C43-B41E-CA3B0939981B}" type="slidenum">
              <a:rPr lang="ca-ES"/>
              <a:pPr/>
              <a:t>36</a:t>
            </a:fld>
            <a:endParaRPr lang="ca-ES"/>
          </a:p>
        </p:txBody>
      </p:sp>
      <p:sp>
        <p:nvSpPr>
          <p:cNvPr id="11673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058B89E-121B-8F40-B186-5A4CBDFCFA43}" type="slidenum">
              <a:rPr lang="ca-ES" sz="1200"/>
              <a:pPr algn="r"/>
              <a:t>36</a:t>
            </a:fld>
            <a:endParaRPr lang="ca-ES" sz="1200"/>
          </a:p>
        </p:txBody>
      </p:sp>
      <p:sp>
        <p:nvSpPr>
          <p:cNvPr id="11673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673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7422A880-9143-AF44-87FC-E94641FEA60A}" type="slidenum">
              <a:rPr lang="ca-ES"/>
              <a:pPr/>
              <a:t>37</a:t>
            </a:fld>
            <a:endParaRPr lang="ca-ES"/>
          </a:p>
        </p:txBody>
      </p:sp>
      <p:sp>
        <p:nvSpPr>
          <p:cNvPr id="11776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1924FEB7-93C4-A84C-A132-384129842904}" type="slidenum">
              <a:rPr lang="ca-ES" sz="1200"/>
              <a:pPr algn="r"/>
              <a:t>37</a:t>
            </a:fld>
            <a:endParaRPr lang="ca-ES" sz="1200"/>
          </a:p>
        </p:txBody>
      </p:sp>
      <p:sp>
        <p:nvSpPr>
          <p:cNvPr id="11776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7763"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B8AD9FA-A030-8E42-A003-11591B16C7D7}" type="slidenum">
              <a:rPr lang="ca-ES"/>
              <a:pPr/>
              <a:t>38</a:t>
            </a:fld>
            <a:endParaRPr lang="ca-ES"/>
          </a:p>
        </p:txBody>
      </p:sp>
      <p:sp>
        <p:nvSpPr>
          <p:cNvPr id="11878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F2816E9-A1E3-BF43-8D76-62D2B84B1042}" type="slidenum">
              <a:rPr lang="ca-ES" sz="1200"/>
              <a:pPr algn="r"/>
              <a:t>38</a:t>
            </a:fld>
            <a:endParaRPr lang="ca-ES" sz="1200"/>
          </a:p>
        </p:txBody>
      </p:sp>
      <p:sp>
        <p:nvSpPr>
          <p:cNvPr id="11878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8787"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814F4F51-F9A6-1B49-9D95-BB915F96FF73}" type="slidenum">
              <a:rPr lang="ca-ES"/>
              <a:pPr/>
              <a:t>39</a:t>
            </a:fld>
            <a:endParaRPr lang="ca-ES"/>
          </a:p>
        </p:txBody>
      </p:sp>
      <p:sp>
        <p:nvSpPr>
          <p:cNvPr id="11980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7E20E0FF-21C3-1646-A5E2-1353DC9A84F8}" type="slidenum">
              <a:rPr lang="ca-ES" sz="1200"/>
              <a:pPr algn="r"/>
              <a:t>39</a:t>
            </a:fld>
            <a:endParaRPr lang="ca-ES" sz="1200"/>
          </a:p>
        </p:txBody>
      </p:sp>
      <p:sp>
        <p:nvSpPr>
          <p:cNvPr id="11981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9811"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F30C3EA-D4B4-514C-BD24-3A332CF84072}" type="slidenum">
              <a:rPr lang="ca-ES"/>
              <a:pPr/>
              <a:t>4</a:t>
            </a:fld>
            <a:endParaRPr lang="ca-ES"/>
          </a:p>
        </p:txBody>
      </p:sp>
      <p:sp>
        <p:nvSpPr>
          <p:cNvPr id="8601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F29C209A-D63B-AA4A-90FB-524BCC915833}" type="slidenum">
              <a:rPr lang="ca-ES" sz="1200"/>
              <a:pPr algn="r"/>
              <a:t>4</a:t>
            </a:fld>
            <a:endParaRPr lang="ca-ES" sz="1200"/>
          </a:p>
        </p:txBody>
      </p:sp>
      <p:sp>
        <p:nvSpPr>
          <p:cNvPr id="8601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601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32AC6246-8521-574C-A240-2FB831C4B06E}" type="slidenum">
              <a:rPr lang="ca-ES"/>
              <a:pPr/>
              <a:t>40</a:t>
            </a:fld>
            <a:endParaRPr lang="ca-ES"/>
          </a:p>
        </p:txBody>
      </p:sp>
      <p:sp>
        <p:nvSpPr>
          <p:cNvPr id="12083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4A140A6-1A2C-F946-9DC6-6D286DBC1E64}" type="slidenum">
              <a:rPr lang="ca-ES" sz="1200"/>
              <a:pPr algn="r"/>
              <a:t>40</a:t>
            </a:fld>
            <a:endParaRPr lang="ca-ES" sz="1200"/>
          </a:p>
        </p:txBody>
      </p:sp>
      <p:sp>
        <p:nvSpPr>
          <p:cNvPr id="12083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0835"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F0343EE-8634-7D4C-8E85-A97DB2C34296}" type="slidenum">
              <a:rPr lang="ca-ES"/>
              <a:pPr/>
              <a:t>41</a:t>
            </a:fld>
            <a:endParaRPr lang="ca-ES"/>
          </a:p>
        </p:txBody>
      </p:sp>
      <p:sp>
        <p:nvSpPr>
          <p:cNvPr id="12185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B74CAADB-99A0-4C40-99AF-6BB1A7E5E094}" type="slidenum">
              <a:rPr lang="ca-ES" sz="1200"/>
              <a:pPr algn="r"/>
              <a:t>41</a:t>
            </a:fld>
            <a:endParaRPr lang="ca-ES" sz="1200"/>
          </a:p>
        </p:txBody>
      </p:sp>
      <p:sp>
        <p:nvSpPr>
          <p:cNvPr id="12185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185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5674792F-02EC-F648-B461-3EA7899233A8}" type="slidenum">
              <a:rPr lang="ca-ES"/>
              <a:pPr/>
              <a:t>42</a:t>
            </a:fld>
            <a:endParaRPr lang="ca-ES"/>
          </a:p>
        </p:txBody>
      </p:sp>
      <p:sp>
        <p:nvSpPr>
          <p:cNvPr id="12288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AA21A94B-5497-DA4A-8968-9686ACE8E0BF}" type="slidenum">
              <a:rPr lang="ca-ES" sz="1200"/>
              <a:pPr algn="r"/>
              <a:t>42</a:t>
            </a:fld>
            <a:endParaRPr lang="ca-ES" sz="1200"/>
          </a:p>
        </p:txBody>
      </p:sp>
      <p:sp>
        <p:nvSpPr>
          <p:cNvPr id="12288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2883"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34FD1C0-7965-E046-ACB6-9B620AC4FDCE}" type="slidenum">
              <a:rPr lang="ca-ES"/>
              <a:pPr/>
              <a:t>43</a:t>
            </a:fld>
            <a:endParaRPr lang="ca-ES"/>
          </a:p>
        </p:txBody>
      </p:sp>
      <p:sp>
        <p:nvSpPr>
          <p:cNvPr id="10649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D1B6C91-628D-864A-B31D-E2728B09BCF9}" type="slidenum">
              <a:rPr lang="ca-ES" sz="1200"/>
              <a:pPr algn="r"/>
              <a:t>43</a:t>
            </a:fld>
            <a:endParaRPr lang="ca-ES" sz="1200"/>
          </a:p>
        </p:txBody>
      </p:sp>
      <p:sp>
        <p:nvSpPr>
          <p:cNvPr id="10649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649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D2FD9EBA-E3D5-9241-9BAE-D5242A4AEED2}" type="slidenum">
              <a:rPr lang="ca-ES"/>
              <a:pPr/>
              <a:t>44</a:t>
            </a:fld>
            <a:endParaRPr lang="ca-ES"/>
          </a:p>
        </p:txBody>
      </p:sp>
      <p:sp>
        <p:nvSpPr>
          <p:cNvPr id="12390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B481FDBA-61AD-A847-A234-92D90B2882CB}" type="slidenum">
              <a:rPr lang="ca-ES" sz="1200"/>
              <a:pPr algn="r"/>
              <a:t>44</a:t>
            </a:fld>
            <a:endParaRPr lang="ca-ES" sz="1200"/>
          </a:p>
        </p:txBody>
      </p:sp>
      <p:sp>
        <p:nvSpPr>
          <p:cNvPr id="12390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3907"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D7FA9A51-CE14-DF41-83B9-BA589979561D}" type="slidenum">
              <a:rPr lang="ca-ES"/>
              <a:pPr/>
              <a:t>45</a:t>
            </a:fld>
            <a:endParaRPr lang="ca-ES"/>
          </a:p>
        </p:txBody>
      </p:sp>
      <p:sp>
        <p:nvSpPr>
          <p:cNvPr id="12492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3045C2F5-4671-DA40-A415-52127E85C7ED}" type="slidenum">
              <a:rPr lang="ca-ES" sz="1200"/>
              <a:pPr algn="r"/>
              <a:t>45</a:t>
            </a:fld>
            <a:endParaRPr lang="ca-ES" sz="1200"/>
          </a:p>
        </p:txBody>
      </p:sp>
      <p:sp>
        <p:nvSpPr>
          <p:cNvPr id="12493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4931"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71A98A19-3AD3-9949-85AF-CDAF07B05146}" type="slidenum">
              <a:rPr lang="ca-ES"/>
              <a:pPr/>
              <a:t>46</a:t>
            </a:fld>
            <a:endParaRPr lang="ca-ES"/>
          </a:p>
        </p:txBody>
      </p:sp>
      <p:sp>
        <p:nvSpPr>
          <p:cNvPr id="12595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B061A953-2B90-DA45-A8E2-B0117E72300A}" type="slidenum">
              <a:rPr lang="ca-ES" sz="1200"/>
              <a:pPr algn="r"/>
              <a:t>46</a:t>
            </a:fld>
            <a:endParaRPr lang="ca-ES" sz="1200"/>
          </a:p>
        </p:txBody>
      </p:sp>
      <p:sp>
        <p:nvSpPr>
          <p:cNvPr id="12595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5955"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5E8031F-2DC1-FD40-9285-D8046D19BDC8}" type="slidenum">
              <a:rPr lang="ca-ES"/>
              <a:pPr/>
              <a:t>47</a:t>
            </a:fld>
            <a:endParaRPr lang="ca-ES"/>
          </a:p>
        </p:txBody>
      </p:sp>
      <p:sp>
        <p:nvSpPr>
          <p:cNvPr id="12697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688CB698-450D-BA43-BE9A-2E03436E0875}" type="slidenum">
              <a:rPr lang="ca-ES" sz="1200"/>
              <a:pPr algn="r"/>
              <a:t>47</a:t>
            </a:fld>
            <a:endParaRPr lang="ca-ES" sz="1200"/>
          </a:p>
        </p:txBody>
      </p:sp>
      <p:sp>
        <p:nvSpPr>
          <p:cNvPr id="12697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697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671D436F-3CCA-4F4A-B31A-D2E770536711}" type="slidenum">
              <a:rPr lang="ca-ES"/>
              <a:pPr/>
              <a:t>48</a:t>
            </a:fld>
            <a:endParaRPr lang="ca-ES"/>
          </a:p>
        </p:txBody>
      </p:sp>
      <p:sp>
        <p:nvSpPr>
          <p:cNvPr id="12800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97688FC4-B92D-D547-B5CD-FA7A6998F986}" type="slidenum">
              <a:rPr lang="ca-ES" sz="1200"/>
              <a:pPr algn="r"/>
              <a:t>48</a:t>
            </a:fld>
            <a:endParaRPr lang="ca-ES" sz="1200"/>
          </a:p>
        </p:txBody>
      </p:sp>
      <p:sp>
        <p:nvSpPr>
          <p:cNvPr id="12800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8003"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184B76F-7CC6-794C-9371-5AB7DF537467}" type="slidenum">
              <a:rPr lang="ca-ES"/>
              <a:pPr/>
              <a:t>49</a:t>
            </a:fld>
            <a:endParaRPr lang="ca-ES"/>
          </a:p>
        </p:txBody>
      </p:sp>
      <p:sp>
        <p:nvSpPr>
          <p:cNvPr id="12902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46679B0A-D0B0-1446-9093-9C805A18D2E2}" type="slidenum">
              <a:rPr lang="ca-ES" sz="1200"/>
              <a:pPr algn="r"/>
              <a:t>49</a:t>
            </a:fld>
            <a:endParaRPr lang="ca-ES" sz="1200"/>
          </a:p>
        </p:txBody>
      </p:sp>
      <p:sp>
        <p:nvSpPr>
          <p:cNvPr id="12902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9027"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562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sz="1000">
                <a:cs typeface="DejaVu Sans" charset="0"/>
              </a:rPr>
              <a:t>El futuro de la Ecoinformática es incierto. Por una parte están los obstáculos monetarios. En un momento de crisis económica, es difícil conseguir fondos para una disciplina nueva, que además es costosa en infraestructuras. Sin embargo, las necesidades de gestión del territorio sí que están generando oportunidades en este campo, como lo supone el Observatorio de Cambio Global de Sierra Nevada, del que hablaremos luego.</a:t>
            </a:r>
          </a:p>
          <a:p>
            <a:pPr>
              <a:lnSpc>
                <a:spcPct val="93000"/>
              </a:lnSpc>
              <a:spcBef>
                <a:spcPts val="450"/>
              </a:spcBef>
            </a:pPr>
            <a:r>
              <a:rPr lang="es-ES" sz="1000">
                <a:cs typeface="DejaVu Sans" charset="0"/>
              </a:rPr>
              <a:t>Por otra, la falta de personal especializado, que requiere reformas en los planes de educación universitaria, y el cruce de temarios entre carreras de ciencias e informática.</a:t>
            </a:r>
          </a:p>
          <a:p>
            <a:pPr>
              <a:lnSpc>
                <a:spcPct val="93000"/>
              </a:lnSpc>
              <a:spcBef>
                <a:spcPts val="450"/>
              </a:spcBef>
            </a:pPr>
            <a:r>
              <a:rPr lang="es-ES" sz="1000">
                <a:cs typeface="DejaVu Sans" charset="0"/>
              </a:rPr>
              <a:t>A largo plazo, toda la investigación en biología tendrá los mismos principios metodológicos, basados en la aplicación intensiva de la tecnología informática.</a:t>
            </a:r>
          </a:p>
          <a:p>
            <a:pPr>
              <a:lnSpc>
                <a:spcPct val="93000"/>
              </a:lnSpc>
              <a:spcBef>
                <a:spcPts val="450"/>
              </a:spcBef>
            </a:pPr>
            <a:endParaRPr lang="es-ES" sz="1000">
              <a:cs typeface="DejaVu San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58123240-BA87-5F44-AE46-28F457F07844}" type="slidenum">
              <a:rPr lang="ca-ES"/>
              <a:pPr/>
              <a:t>5</a:t>
            </a:fld>
            <a:endParaRPr lang="ca-ES"/>
          </a:p>
        </p:txBody>
      </p:sp>
      <p:sp>
        <p:nvSpPr>
          <p:cNvPr id="87041"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D3AEEC64-4CA1-8341-A114-6F538E5692AE}" type="slidenum">
              <a:rPr lang="ca-ES" sz="1200"/>
              <a:pPr algn="r"/>
              <a:t>5</a:t>
            </a:fld>
            <a:endParaRPr lang="ca-ES" sz="1200"/>
          </a:p>
        </p:txBody>
      </p:sp>
      <p:sp>
        <p:nvSpPr>
          <p:cNvPr id="87042"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7043"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E12E6AC6-383C-1246-9F98-6E67D1F521EE}" type="slidenum">
              <a:rPr lang="ca-ES"/>
              <a:pPr>
                <a:defRPr/>
              </a:pPr>
              <a:t>50</a:t>
            </a:fld>
            <a:endParaRPr lang="ca-ES"/>
          </a:p>
        </p:txBody>
      </p:sp>
      <p:sp>
        <p:nvSpPr>
          <p:cNvPr id="1228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defRPr/>
            </a:pPr>
            <a:fld id="{C1031E4D-63E3-0B4F-8400-48461E108750}" type="slidenum">
              <a:rPr lang="ca-ES" sz="1200" smtClean="0"/>
              <a:pPr algn="r">
                <a:defRPr/>
              </a:pPr>
              <a:t>50</a:t>
            </a:fld>
            <a:endParaRPr lang="ca-ES" sz="1200" smtClean="0"/>
          </a:p>
        </p:txBody>
      </p:sp>
      <p:sp>
        <p:nvSpPr>
          <p:cNvPr id="1229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12291" name="Text Box 3"/>
          <p:cNvSpPr txBox="1">
            <a:spLocks noGrp="1" noChangeArrowheads="1"/>
          </p:cNvSpPr>
          <p:nvPr>
            <p:ph type="body"/>
          </p:nvPr>
        </p:nvSpPr>
        <p:spPr>
          <a:xfrm>
            <a:off x="914400" y="4343400"/>
            <a:ext cx="5029200" cy="4208463"/>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smtClean="0">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67548F82-3813-B64C-9CC1-12242D8C3ADD}" type="slidenum">
              <a:rPr lang="ca-ES"/>
              <a:pPr>
                <a:defRPr/>
              </a:pPr>
              <a:t>51</a:t>
            </a:fld>
            <a:endParaRPr lang="ca-ES"/>
          </a:p>
        </p:txBody>
      </p:sp>
      <p:sp>
        <p:nvSpPr>
          <p:cNvPr id="1331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defRPr/>
            </a:pPr>
            <a:fld id="{F53BAF68-E21D-0B4E-998D-663788AA0AD6}" type="slidenum">
              <a:rPr lang="ca-ES" sz="1200" smtClean="0"/>
              <a:pPr algn="r">
                <a:defRPr/>
              </a:pPr>
              <a:t>51</a:t>
            </a:fld>
            <a:endParaRPr lang="ca-ES" sz="1200" smtClean="0"/>
          </a:p>
        </p:txBody>
      </p:sp>
      <p:sp>
        <p:nvSpPr>
          <p:cNvPr id="1331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13315" name="Text Box 3"/>
          <p:cNvSpPr txBox="1">
            <a:spLocks noGrp="1" noChangeArrowheads="1"/>
          </p:cNvSpPr>
          <p:nvPr>
            <p:ph type="body"/>
          </p:nvPr>
        </p:nvSpPr>
        <p:spPr>
          <a:xfrm>
            <a:off x="914400" y="4343400"/>
            <a:ext cx="5029200" cy="4208463"/>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smtClean="0">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B34FD1C0-7965-E046-ACB6-9B620AC4FDCE}" type="slidenum">
              <a:rPr lang="ca-ES"/>
              <a:pPr/>
              <a:t>52</a:t>
            </a:fld>
            <a:endParaRPr lang="ca-ES"/>
          </a:p>
        </p:txBody>
      </p:sp>
      <p:sp>
        <p:nvSpPr>
          <p:cNvPr id="10649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CD1B6C91-628D-864A-B31D-E2728B09BCF9}" type="slidenum">
              <a:rPr lang="ca-ES" sz="1200"/>
              <a:pPr algn="r"/>
              <a:t>52</a:t>
            </a:fld>
            <a:endParaRPr lang="ca-ES" sz="1200"/>
          </a:p>
        </p:txBody>
      </p:sp>
      <p:sp>
        <p:nvSpPr>
          <p:cNvPr id="10649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649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n-US">
              <a:cs typeface="DejaVu Sans" charset="0"/>
            </a:endParaRPr>
          </a:p>
          <a:p>
            <a:pPr>
              <a:lnSpc>
                <a:spcPct val="93000"/>
              </a:lnSpc>
              <a:spcBef>
                <a:spcPts val="450"/>
              </a:spcBef>
            </a:pPr>
            <a:r>
              <a:rPr lang="es-ES">
                <a:cs typeface="DejaVu Sans" charset="0"/>
              </a:rPr>
              <a:t>La Ecoinformática la integración de la Ciencia de la Información con la Ecología.</a:t>
            </a:r>
          </a:p>
          <a:p>
            <a:pPr>
              <a:lnSpc>
                <a:spcPct val="93000"/>
              </a:lnSpc>
              <a:spcBef>
                <a:spcPts val="450"/>
              </a:spcBef>
            </a:pPr>
            <a:r>
              <a:rPr lang="es-ES">
                <a:cs typeface="DejaVu Sans" charset="0"/>
              </a:rPr>
              <a:t>Su objetivo es facilitar la gestión y comprensión de los datos ecológicos, e incrementar la escala y el tipo de ciencia ecológica que puede realizarse.</a:t>
            </a:r>
          </a:p>
          <a:p>
            <a:pPr>
              <a:lnSpc>
                <a:spcPct val="93000"/>
              </a:lnSpc>
              <a:spcBef>
                <a:spcPts val="450"/>
              </a:spcBef>
            </a:pPr>
            <a:r>
              <a:rPr lang="es-ES">
                <a:cs typeface="DejaVu Sans" charset="0"/>
              </a:rPr>
              <a:t>En esencia, se trata de aplicar todos los avances informáticos en cada uno de los pasos de una investigación.</a:t>
            </a:r>
          </a:p>
          <a:p>
            <a:pPr>
              <a:lnSpc>
                <a:spcPct val="93000"/>
              </a:lnSpc>
              <a:spcBef>
                <a:spcPts val="450"/>
              </a:spcBef>
            </a:pPr>
            <a:r>
              <a:rPr lang="es-ES">
                <a:cs typeface="DejaVu Sans" charset="0"/>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p>
          <a:p>
            <a:pPr>
              <a:lnSpc>
                <a:spcPct val="93000"/>
              </a:lnSpc>
              <a:spcBef>
                <a:spcPts val="450"/>
              </a:spcBef>
            </a:pPr>
            <a:endParaRPr lang="es-ES">
              <a:cs typeface="DejaVu Sans"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FC04389C-AA99-A249-B424-1281F76CEFDE}" type="slidenum">
              <a:rPr lang="ca-ES"/>
              <a:pPr>
                <a:defRPr/>
              </a:pPr>
              <a:t>53</a:t>
            </a:fld>
            <a:endParaRPr lang="ca-ES"/>
          </a:p>
        </p:txBody>
      </p:sp>
      <p:sp>
        <p:nvSpPr>
          <p:cNvPr id="1638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defRPr/>
            </a:pPr>
            <a:fld id="{1CD742BD-FFA0-654C-A847-321C0AE65013}" type="slidenum">
              <a:rPr lang="ca-ES" sz="1200" smtClean="0"/>
              <a:pPr algn="r">
                <a:defRPr/>
              </a:pPr>
              <a:t>53</a:t>
            </a:fld>
            <a:endParaRPr lang="ca-ES" sz="1200" smtClean="0"/>
          </a:p>
        </p:txBody>
      </p:sp>
      <p:sp>
        <p:nvSpPr>
          <p:cNvPr id="1638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16387" name="Text Box 3"/>
          <p:cNvSpPr txBox="1">
            <a:spLocks noGrp="1" noChangeArrowheads="1"/>
          </p:cNvSpPr>
          <p:nvPr>
            <p:ph type="body"/>
          </p:nvPr>
        </p:nvSpPr>
        <p:spPr>
          <a:xfrm>
            <a:off x="914400" y="4343400"/>
            <a:ext cx="5029200" cy="4208463"/>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smtClean="0">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4E838D19-55D3-AB43-B5AF-011A0852293B}" type="slidenum">
              <a:rPr lang="ca-ES"/>
              <a:pPr>
                <a:defRPr/>
              </a:pPr>
              <a:t>54</a:t>
            </a:fld>
            <a:endParaRPr lang="ca-ES"/>
          </a:p>
        </p:txBody>
      </p:sp>
      <p:sp>
        <p:nvSpPr>
          <p:cNvPr id="1433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defRPr/>
            </a:pPr>
            <a:fld id="{86FB238B-904E-0B40-BFF6-E6B53EF14864}" type="slidenum">
              <a:rPr lang="ca-ES" sz="1200" smtClean="0"/>
              <a:pPr algn="r">
                <a:defRPr/>
              </a:pPr>
              <a:t>54</a:t>
            </a:fld>
            <a:endParaRPr lang="ca-ES" sz="1200" smtClean="0"/>
          </a:p>
        </p:txBody>
      </p:sp>
      <p:sp>
        <p:nvSpPr>
          <p:cNvPr id="1433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14339" name="Text Box 3"/>
          <p:cNvSpPr txBox="1">
            <a:spLocks noGrp="1" noChangeArrowheads="1"/>
          </p:cNvSpPr>
          <p:nvPr>
            <p:ph type="body"/>
          </p:nvPr>
        </p:nvSpPr>
        <p:spPr>
          <a:xfrm>
            <a:off x="914400" y="4343400"/>
            <a:ext cx="5029200" cy="4208463"/>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smtClean="0">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38F83B6-AF2D-0D43-BC7F-1EE55DAB5771}" type="slidenum">
              <a:rPr lang="ca-ES"/>
              <a:pPr/>
              <a:t>55</a:t>
            </a:fld>
            <a:endParaRPr lang="ca-ES"/>
          </a:p>
        </p:txBody>
      </p:sp>
      <p:sp>
        <p:nvSpPr>
          <p:cNvPr id="13004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5B29CE7A-CA41-3243-8E22-0EEBD361799A}" type="slidenum">
              <a:rPr lang="ca-ES" sz="1200"/>
              <a:pPr algn="r"/>
              <a:t>55</a:t>
            </a:fld>
            <a:endParaRPr lang="ca-ES" sz="1200"/>
          </a:p>
        </p:txBody>
      </p:sp>
      <p:sp>
        <p:nvSpPr>
          <p:cNvPr id="13005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30051"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411F6DA-BF8E-E442-BD05-4A1A1436AA89}" type="slidenum">
              <a:rPr lang="ca-ES"/>
              <a:pPr/>
              <a:t>56</a:t>
            </a:fld>
            <a:endParaRPr lang="ca-ES"/>
          </a:p>
        </p:txBody>
      </p:sp>
      <p:sp>
        <p:nvSpPr>
          <p:cNvPr id="13107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3C397011-1D3F-D049-8537-367D731D134F}" type="slidenum">
              <a:rPr lang="ca-ES" sz="1200"/>
              <a:pPr algn="r"/>
              <a:t>56</a:t>
            </a:fld>
            <a:endParaRPr lang="ca-ES" sz="1200"/>
          </a:p>
        </p:txBody>
      </p:sp>
      <p:sp>
        <p:nvSpPr>
          <p:cNvPr id="13107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31075"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562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r>
              <a:rPr lang="es-ES" sz="1000">
                <a:cs typeface="DejaVu Sans" charset="0"/>
              </a:rPr>
              <a:t>El futuro de la Ecoinformática es incierto. Por una parte están los obstáculos monetarios. En un momento de crisis económica, es difícil conseguir fondos para una disciplina nueva, que además es costosa en infraestructuras. Sin embargo, las necesidades de gestión del territorio sí que están generando oportunidades en este campo, como lo supone el Observatorio de Cambio Global de Sierra Nevada, del que hablaremos luego.</a:t>
            </a:r>
          </a:p>
          <a:p>
            <a:pPr>
              <a:lnSpc>
                <a:spcPct val="93000"/>
              </a:lnSpc>
              <a:spcBef>
                <a:spcPts val="450"/>
              </a:spcBef>
            </a:pPr>
            <a:r>
              <a:rPr lang="es-ES" sz="1000">
                <a:cs typeface="DejaVu Sans" charset="0"/>
              </a:rPr>
              <a:t>Por otra, la falta de personal especializado, que requiere reformas en los planes de educación universitaria, y el cruce de temarios entre carreras de ciencias e informática.</a:t>
            </a:r>
          </a:p>
          <a:p>
            <a:pPr>
              <a:lnSpc>
                <a:spcPct val="93000"/>
              </a:lnSpc>
              <a:spcBef>
                <a:spcPts val="450"/>
              </a:spcBef>
            </a:pPr>
            <a:r>
              <a:rPr lang="es-ES" sz="1000">
                <a:cs typeface="DejaVu Sans" charset="0"/>
              </a:rPr>
              <a:t>A largo plazo, toda la investigación en biología tendrá los mismos principios metodológicos, basados en la aplicación intensiva de la tecnología informática.</a:t>
            </a:r>
          </a:p>
          <a:p>
            <a:pPr>
              <a:lnSpc>
                <a:spcPct val="93000"/>
              </a:lnSpc>
              <a:spcBef>
                <a:spcPts val="450"/>
              </a:spcBef>
            </a:pPr>
            <a:endParaRPr lang="es-ES" sz="1000">
              <a:cs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655337BB-261D-E34B-A9DD-F4BC2F41B70B}" type="slidenum">
              <a:rPr lang="ca-ES"/>
              <a:pPr/>
              <a:t>6</a:t>
            </a:fld>
            <a:endParaRPr lang="ca-ES"/>
          </a:p>
        </p:txBody>
      </p:sp>
      <p:sp>
        <p:nvSpPr>
          <p:cNvPr id="88065"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3B3F9E06-D773-5D46-8665-F53C4849EBAD}" type="slidenum">
              <a:rPr lang="ca-ES" sz="1200"/>
              <a:pPr algn="r"/>
              <a:t>6</a:t>
            </a:fld>
            <a:endParaRPr lang="ca-ES" sz="1200"/>
          </a:p>
        </p:txBody>
      </p:sp>
      <p:sp>
        <p:nvSpPr>
          <p:cNvPr id="88066"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8067"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2FB358F-5960-5A41-BB03-460CA7CEAB9A}" type="slidenum">
              <a:rPr lang="ca-ES"/>
              <a:pPr/>
              <a:t>7</a:t>
            </a:fld>
            <a:endParaRPr lang="ca-ES"/>
          </a:p>
        </p:txBody>
      </p:sp>
      <p:sp>
        <p:nvSpPr>
          <p:cNvPr id="89089"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05F1DD36-1964-B542-9820-71FA8EE1E0C6}" type="slidenum">
              <a:rPr lang="ca-ES" sz="1200"/>
              <a:pPr algn="r"/>
              <a:t>7</a:t>
            </a:fld>
            <a:endParaRPr lang="ca-ES" sz="1200"/>
          </a:p>
        </p:txBody>
      </p:sp>
      <p:sp>
        <p:nvSpPr>
          <p:cNvPr id="8909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9091"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3CA188F-E8AC-864B-99AE-0048EC67C840}" type="slidenum">
              <a:rPr lang="ca-ES"/>
              <a:pPr/>
              <a:t>8</a:t>
            </a:fld>
            <a:endParaRPr lang="ca-ES"/>
          </a:p>
        </p:txBody>
      </p:sp>
      <p:sp>
        <p:nvSpPr>
          <p:cNvPr id="90113"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BBE7E323-75F7-7140-A73A-786C2C9A8C53}" type="slidenum">
              <a:rPr lang="ca-ES" sz="1200"/>
              <a:pPr algn="r"/>
              <a:t>8</a:t>
            </a:fld>
            <a:endParaRPr lang="ca-ES" sz="1200"/>
          </a:p>
        </p:txBody>
      </p:sp>
      <p:sp>
        <p:nvSpPr>
          <p:cNvPr id="9011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0115"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C79F7843-E0A6-5E43-B0C4-3278316B807D}" type="slidenum">
              <a:rPr lang="ca-ES"/>
              <a:pPr/>
              <a:t>9</a:t>
            </a:fld>
            <a:endParaRPr lang="ca-ES"/>
          </a:p>
        </p:txBody>
      </p:sp>
      <p:sp>
        <p:nvSpPr>
          <p:cNvPr id="91137" name="Text Box 1"/>
          <p:cNvSpPr txBox="1">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r"/>
            <a:fld id="{00D4B5A7-046F-E747-B486-A8F337B404E5}" type="slidenum">
              <a:rPr lang="ca-ES" sz="1200"/>
              <a:pPr algn="r"/>
              <a:t>9</a:t>
            </a:fld>
            <a:endParaRPr lang="ca-ES" sz="1200"/>
          </a:p>
        </p:txBody>
      </p:sp>
      <p:sp>
        <p:nvSpPr>
          <p:cNvPr id="91138"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1139" name="Text Box 3"/>
          <p:cNvSpPr txBox="1">
            <a:spLocks noGrp="1" noChangeArrowheads="1"/>
          </p:cNvSpPr>
          <p:nvPr>
            <p:ph type="body"/>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57384"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a:lnSpc>
                <a:spcPct val="93000"/>
              </a:lnSpc>
              <a:spcBef>
                <a:spcPts val="450"/>
              </a:spcBef>
            </a:pPr>
            <a:endParaRPr lang="es-ES" dirty="0">
              <a:cs typeface="DejaVu San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
          </a:p>
        </p:txBody>
      </p:sp>
      <p:sp>
        <p:nvSpPr>
          <p:cNvPr id="4" name="Marcador de número de diapositiva 3"/>
          <p:cNvSpPr>
            <a:spLocks noGrp="1"/>
          </p:cNvSpPr>
          <p:nvPr>
            <p:ph type="sldNum" idx="10"/>
          </p:nvPr>
        </p:nvSpPr>
        <p:spPr/>
        <p:txBody>
          <a:bodyPr/>
          <a:lstStyle>
            <a:lvl1pPr>
              <a:defRPr/>
            </a:lvl1pPr>
          </a:lstStyle>
          <a:p>
            <a:fld id="{D4F76DFE-AF50-8C49-BDAA-095F048079FC}" type="slidenum">
              <a:rPr lang="ca-ES"/>
              <a:pPr/>
              <a:t>‹Nr.›</a:t>
            </a:fld>
            <a:endParaRPr lang="ca-ES"/>
          </a:p>
        </p:txBody>
      </p:sp>
    </p:spTree>
    <p:extLst>
      <p:ext uri="{BB962C8B-B14F-4D97-AF65-F5344CB8AC3E}">
        <p14:creationId xmlns:p14="http://schemas.microsoft.com/office/powerpoint/2010/main" val="1505441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idx="10"/>
          </p:nvPr>
        </p:nvSpPr>
        <p:spPr/>
        <p:txBody>
          <a:bodyPr/>
          <a:lstStyle>
            <a:lvl1pPr>
              <a:defRPr/>
            </a:lvl1pPr>
          </a:lstStyle>
          <a:p>
            <a:fld id="{A168468B-CECE-0940-841A-D57E1700C1A2}" type="slidenum">
              <a:rPr lang="ca-ES"/>
              <a:pPr/>
              <a:t>‹Nr.›</a:t>
            </a:fld>
            <a:endParaRPr lang="ca-ES"/>
          </a:p>
        </p:txBody>
      </p:sp>
    </p:spTree>
    <p:extLst>
      <p:ext uri="{BB962C8B-B14F-4D97-AF65-F5344CB8AC3E}">
        <p14:creationId xmlns:p14="http://schemas.microsoft.com/office/powerpoint/2010/main" val="2289951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15100" y="463550"/>
            <a:ext cx="1941513" cy="5494338"/>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685800" y="463550"/>
            <a:ext cx="5676900" cy="5494338"/>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idx="10"/>
          </p:nvPr>
        </p:nvSpPr>
        <p:spPr/>
        <p:txBody>
          <a:bodyPr/>
          <a:lstStyle>
            <a:lvl1pPr>
              <a:defRPr/>
            </a:lvl1pPr>
          </a:lstStyle>
          <a:p>
            <a:fld id="{A57F49FB-EEF4-B744-826C-D985D69444D2}" type="slidenum">
              <a:rPr lang="ca-ES"/>
              <a:pPr/>
              <a:t>‹Nr.›</a:t>
            </a:fld>
            <a:endParaRPr lang="ca-ES"/>
          </a:p>
        </p:txBody>
      </p:sp>
    </p:spTree>
    <p:extLst>
      <p:ext uri="{BB962C8B-B14F-4D97-AF65-F5344CB8AC3E}">
        <p14:creationId xmlns:p14="http://schemas.microsoft.com/office/powerpoint/2010/main" val="2637763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463550"/>
            <a:ext cx="7770813" cy="1433513"/>
          </a:xfrm>
        </p:spPr>
        <p:txBody>
          <a:bodyPr/>
          <a:lstStyle/>
          <a:p>
            <a:r>
              <a:rPr lang="es-ES_tradnl" smtClean="0"/>
              <a:t>Clic para editar título</a:t>
            </a:r>
            <a:endParaRPr lang="es-ES"/>
          </a:p>
        </p:txBody>
      </p:sp>
      <p:sp>
        <p:nvSpPr>
          <p:cNvPr id="3" name="Marcador de número de diapositiva 2"/>
          <p:cNvSpPr>
            <a:spLocks noGrp="1"/>
          </p:cNvSpPr>
          <p:nvPr>
            <p:ph type="sldNum" idx="10"/>
          </p:nvPr>
        </p:nvSpPr>
        <p:spPr>
          <a:xfrm>
            <a:off x="6553200" y="6248400"/>
            <a:ext cx="1903413" cy="455613"/>
          </a:xfrm>
        </p:spPr>
        <p:txBody>
          <a:bodyPr/>
          <a:lstStyle>
            <a:lvl1pPr>
              <a:defRPr/>
            </a:lvl1pPr>
          </a:lstStyle>
          <a:p>
            <a:fld id="{41E12F95-8DDA-DC46-ABD5-B7BA1E3AA3F0}" type="slidenum">
              <a:rPr lang="ca-ES"/>
              <a:pPr/>
              <a:t>‹Nr.›</a:t>
            </a:fld>
            <a:endParaRPr lang="ca-ES"/>
          </a:p>
        </p:txBody>
      </p:sp>
    </p:spTree>
    <p:extLst>
      <p:ext uri="{BB962C8B-B14F-4D97-AF65-F5344CB8AC3E}">
        <p14:creationId xmlns:p14="http://schemas.microsoft.com/office/powerpoint/2010/main" val="3120734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número de diapositiva 3"/>
          <p:cNvSpPr>
            <a:spLocks noGrp="1"/>
          </p:cNvSpPr>
          <p:nvPr>
            <p:ph type="sldNum" idx="10"/>
          </p:nvPr>
        </p:nvSpPr>
        <p:spPr/>
        <p:txBody>
          <a:bodyPr/>
          <a:lstStyle>
            <a:lvl1pPr>
              <a:defRPr/>
            </a:lvl1pPr>
          </a:lstStyle>
          <a:p>
            <a:fld id="{245E8D02-F319-584B-9C25-6B58F619A93E}" type="slidenum">
              <a:rPr lang="ca-ES"/>
              <a:pPr/>
              <a:t>‹Nr.›</a:t>
            </a:fld>
            <a:endParaRPr lang="ca-ES"/>
          </a:p>
        </p:txBody>
      </p:sp>
    </p:spTree>
    <p:extLst>
      <p:ext uri="{BB962C8B-B14F-4D97-AF65-F5344CB8AC3E}">
        <p14:creationId xmlns:p14="http://schemas.microsoft.com/office/powerpoint/2010/main" val="2226881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
        <p:nvSpPr>
          <p:cNvPr id="4" name="Marcador de número de diapositiva 3"/>
          <p:cNvSpPr>
            <a:spLocks noGrp="1"/>
          </p:cNvSpPr>
          <p:nvPr>
            <p:ph type="sldNum" idx="10"/>
          </p:nvPr>
        </p:nvSpPr>
        <p:spPr/>
        <p:txBody>
          <a:bodyPr/>
          <a:lstStyle>
            <a:lvl1pPr>
              <a:defRPr/>
            </a:lvl1pPr>
          </a:lstStyle>
          <a:p>
            <a:fld id="{A69569E0-C156-8547-95BB-633B74A7AEEE}" type="slidenum">
              <a:rPr lang="ca-ES"/>
              <a:pPr/>
              <a:t>‹Nr.›</a:t>
            </a:fld>
            <a:endParaRPr lang="ca-ES"/>
          </a:p>
        </p:txBody>
      </p:sp>
    </p:spTree>
    <p:extLst>
      <p:ext uri="{BB962C8B-B14F-4D97-AF65-F5344CB8AC3E}">
        <p14:creationId xmlns:p14="http://schemas.microsoft.com/office/powerpoint/2010/main" val="397054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685800" y="1981200"/>
            <a:ext cx="3808413" cy="3976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6613" y="1981200"/>
            <a:ext cx="3810000" cy="3976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número de diapositiva 4"/>
          <p:cNvSpPr>
            <a:spLocks noGrp="1"/>
          </p:cNvSpPr>
          <p:nvPr>
            <p:ph type="sldNum" idx="10"/>
          </p:nvPr>
        </p:nvSpPr>
        <p:spPr/>
        <p:txBody>
          <a:bodyPr/>
          <a:lstStyle>
            <a:lvl1pPr>
              <a:defRPr/>
            </a:lvl1pPr>
          </a:lstStyle>
          <a:p>
            <a:fld id="{CCB65439-7DB2-9E4F-B294-89677AAA9E25}" type="slidenum">
              <a:rPr lang="ca-ES"/>
              <a:pPr/>
              <a:t>‹Nr.›</a:t>
            </a:fld>
            <a:endParaRPr lang="ca-ES"/>
          </a:p>
        </p:txBody>
      </p:sp>
    </p:spTree>
    <p:extLst>
      <p:ext uri="{BB962C8B-B14F-4D97-AF65-F5344CB8AC3E}">
        <p14:creationId xmlns:p14="http://schemas.microsoft.com/office/powerpoint/2010/main" val="273048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número de diapositiva 6"/>
          <p:cNvSpPr>
            <a:spLocks noGrp="1"/>
          </p:cNvSpPr>
          <p:nvPr>
            <p:ph type="sldNum" idx="10"/>
          </p:nvPr>
        </p:nvSpPr>
        <p:spPr/>
        <p:txBody>
          <a:bodyPr/>
          <a:lstStyle>
            <a:lvl1pPr>
              <a:defRPr/>
            </a:lvl1pPr>
          </a:lstStyle>
          <a:p>
            <a:fld id="{558C607E-96EC-E448-8EA4-F5C5E8C6CBF5}" type="slidenum">
              <a:rPr lang="ca-ES"/>
              <a:pPr/>
              <a:t>‹Nr.›</a:t>
            </a:fld>
            <a:endParaRPr lang="ca-ES"/>
          </a:p>
        </p:txBody>
      </p:sp>
    </p:spTree>
    <p:extLst>
      <p:ext uri="{BB962C8B-B14F-4D97-AF65-F5344CB8AC3E}">
        <p14:creationId xmlns:p14="http://schemas.microsoft.com/office/powerpoint/2010/main" val="386270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número de diapositiva 2"/>
          <p:cNvSpPr>
            <a:spLocks noGrp="1"/>
          </p:cNvSpPr>
          <p:nvPr>
            <p:ph type="sldNum" idx="10"/>
          </p:nvPr>
        </p:nvSpPr>
        <p:spPr/>
        <p:txBody>
          <a:bodyPr/>
          <a:lstStyle>
            <a:lvl1pPr>
              <a:defRPr/>
            </a:lvl1pPr>
          </a:lstStyle>
          <a:p>
            <a:fld id="{E3FC3A57-E9CC-B044-9ABC-75386D57300B}" type="slidenum">
              <a:rPr lang="ca-ES"/>
              <a:pPr/>
              <a:t>‹Nr.›</a:t>
            </a:fld>
            <a:endParaRPr lang="ca-ES"/>
          </a:p>
        </p:txBody>
      </p:sp>
    </p:spTree>
    <p:extLst>
      <p:ext uri="{BB962C8B-B14F-4D97-AF65-F5344CB8AC3E}">
        <p14:creationId xmlns:p14="http://schemas.microsoft.com/office/powerpoint/2010/main" val="191039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número de diapositiva 1"/>
          <p:cNvSpPr>
            <a:spLocks noGrp="1"/>
          </p:cNvSpPr>
          <p:nvPr>
            <p:ph type="sldNum" idx="10"/>
          </p:nvPr>
        </p:nvSpPr>
        <p:spPr/>
        <p:txBody>
          <a:bodyPr/>
          <a:lstStyle>
            <a:lvl1pPr>
              <a:defRPr/>
            </a:lvl1pPr>
          </a:lstStyle>
          <a:p>
            <a:fld id="{7E6E4A04-0D69-AB43-8527-01560B205844}" type="slidenum">
              <a:rPr lang="ca-ES"/>
              <a:pPr/>
              <a:t>‹Nr.›</a:t>
            </a:fld>
            <a:endParaRPr lang="ca-ES"/>
          </a:p>
        </p:txBody>
      </p:sp>
    </p:spTree>
    <p:extLst>
      <p:ext uri="{BB962C8B-B14F-4D97-AF65-F5344CB8AC3E}">
        <p14:creationId xmlns:p14="http://schemas.microsoft.com/office/powerpoint/2010/main" val="2223668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idx="10"/>
          </p:nvPr>
        </p:nvSpPr>
        <p:spPr/>
        <p:txBody>
          <a:bodyPr/>
          <a:lstStyle>
            <a:lvl1pPr>
              <a:defRPr/>
            </a:lvl1pPr>
          </a:lstStyle>
          <a:p>
            <a:fld id="{B8C516EE-B4FE-9A42-9CC1-017C45BDAF35}" type="slidenum">
              <a:rPr lang="ca-ES"/>
              <a:pPr/>
              <a:t>‹Nr.›</a:t>
            </a:fld>
            <a:endParaRPr lang="ca-ES"/>
          </a:p>
        </p:txBody>
      </p:sp>
    </p:spTree>
    <p:extLst>
      <p:ext uri="{BB962C8B-B14F-4D97-AF65-F5344CB8AC3E}">
        <p14:creationId xmlns:p14="http://schemas.microsoft.com/office/powerpoint/2010/main" val="211461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número de diapositiva 4"/>
          <p:cNvSpPr>
            <a:spLocks noGrp="1"/>
          </p:cNvSpPr>
          <p:nvPr>
            <p:ph type="sldNum" idx="10"/>
          </p:nvPr>
        </p:nvSpPr>
        <p:spPr/>
        <p:txBody>
          <a:bodyPr/>
          <a:lstStyle>
            <a:lvl1pPr>
              <a:defRPr/>
            </a:lvl1pPr>
          </a:lstStyle>
          <a:p>
            <a:fld id="{F3EE6337-1CB0-1049-87CA-E7071E2D9D42}" type="slidenum">
              <a:rPr lang="ca-ES"/>
              <a:pPr/>
              <a:t>‹Nr.›</a:t>
            </a:fld>
            <a:endParaRPr lang="ca-ES"/>
          </a:p>
        </p:txBody>
      </p:sp>
    </p:spTree>
    <p:extLst>
      <p:ext uri="{BB962C8B-B14F-4D97-AF65-F5344CB8AC3E}">
        <p14:creationId xmlns:p14="http://schemas.microsoft.com/office/powerpoint/2010/main" val="11189333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463550"/>
            <a:ext cx="7770813" cy="143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ctr" anchorCtr="0" compatLnSpc="1">
            <a:prstTxWarp prst="textNoShape">
              <a:avLst/>
            </a:prstTxWarp>
          </a:bodyPr>
          <a:lstStyle/>
          <a:p>
            <a:pPr lvl="0"/>
            <a:r>
              <a:rPr lang="en-GB"/>
              <a:t>Pulse para editar el formato del texto de título</a:t>
            </a:r>
          </a:p>
        </p:txBody>
      </p:sp>
      <p:sp>
        <p:nvSpPr>
          <p:cNvPr id="1026" name="Rectangle 2"/>
          <p:cNvSpPr>
            <a:spLocks noGrp="1" noChangeArrowheads="1"/>
          </p:cNvSpPr>
          <p:nvPr>
            <p:ph type="body" idx="1"/>
          </p:nvPr>
        </p:nvSpPr>
        <p:spPr bwMode="auto">
          <a:xfrm>
            <a:off x="685800" y="1981200"/>
            <a:ext cx="7770813"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75024" rIns="90000" bIns="46800" numCol="1" anchor="t" anchorCtr="0" compatLnSpc="1">
            <a:prstTxWarp prst="textNoShape">
              <a:avLst/>
            </a:prstTxWarp>
          </a:bodyPr>
          <a:lstStyle/>
          <a:p>
            <a:pPr lvl="0"/>
            <a:r>
              <a:rPr lang="en-GB"/>
              <a:t>Pulse para editar los formatos del texto del esquema</a:t>
            </a:r>
          </a:p>
          <a:p>
            <a:pPr lvl="1"/>
            <a:r>
              <a:rPr lang="en-GB"/>
              <a:t>Segundo nivel del esquema</a:t>
            </a:r>
          </a:p>
          <a:p>
            <a:pPr lvl="2"/>
            <a:r>
              <a:rPr lang="en-GB"/>
              <a:t>Tercer nivel del esquema</a:t>
            </a:r>
          </a:p>
          <a:p>
            <a:pPr lvl="3"/>
            <a:r>
              <a:rPr lang="en-GB"/>
              <a:t>Cuarto nivel del esquema</a:t>
            </a:r>
          </a:p>
          <a:p>
            <a:pPr lvl="4"/>
            <a:r>
              <a:rPr lang="en-GB"/>
              <a:t>Quinto nivel del esquema</a:t>
            </a:r>
          </a:p>
          <a:p>
            <a:pPr lvl="4"/>
            <a:r>
              <a:rPr lang="en-GB"/>
              <a:t>Sexto nivel del esquema</a:t>
            </a:r>
          </a:p>
          <a:p>
            <a:pPr lvl="4"/>
            <a:r>
              <a:rPr lang="en-GB"/>
              <a:t>Séptimo nivel del esquema</a:t>
            </a:r>
          </a:p>
          <a:p>
            <a:pPr lvl="4"/>
            <a:r>
              <a:rPr lang="en-GB"/>
              <a:t>Octavo nivel del esquema</a:t>
            </a:r>
          </a:p>
          <a:p>
            <a:pPr lvl="4"/>
            <a:r>
              <a:rPr lang="en-GB"/>
              <a:t>Noveno nivel del esquema</a:t>
            </a:r>
          </a:p>
        </p:txBody>
      </p:sp>
      <p:sp>
        <p:nvSpPr>
          <p:cNvPr id="1027" name="Text Box 3"/>
          <p:cNvSpPr txBox="1">
            <a:spLocks noChangeArrowheads="1"/>
          </p:cNvSpPr>
          <p:nvPr/>
        </p:nvSpPr>
        <p:spPr bwMode="auto">
          <a:xfrm>
            <a:off x="685800" y="6248400"/>
            <a:ext cx="1905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28" name="Text Box 4"/>
          <p:cNvSpPr txBox="1">
            <a:spLocks noChangeArrowheads="1"/>
          </p:cNvSpPr>
          <p:nvPr/>
        </p:nvSpPr>
        <p:spPr bwMode="auto">
          <a:xfrm>
            <a:off x="3124200" y="6248400"/>
            <a:ext cx="289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29" name="Rectangle 5"/>
          <p:cNvSpPr>
            <a:spLocks noGrp="1" noChangeArrowheads="1"/>
          </p:cNvSpPr>
          <p:nvPr>
            <p:ph type="sldNum"/>
          </p:nvPr>
        </p:nvSpPr>
        <p:spPr bwMode="auto">
          <a:xfrm>
            <a:off x="6553200" y="6248400"/>
            <a:ext cx="19034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lvl1pPr algn="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defRPr>
            </a:lvl1pPr>
          </a:lstStyle>
          <a:p>
            <a:fld id="{697D995D-C020-3E4C-9DB4-23D897DCC0F3}" type="slidenum">
              <a:rPr lang="ca-ES"/>
              <a:pPr/>
              <a:t>‹Nr.›</a:t>
            </a:fld>
            <a:endParaRPr lang="ca-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mj-lt"/>
          <a:ea typeface="+mj-ea"/>
          <a:cs typeface="+mj-cs"/>
        </a:defRPr>
      </a:lvl1pPr>
      <a:lvl2pPr marL="742950" indent="-28575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2pPr>
      <a:lvl3pPr marL="11430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3pPr>
      <a:lvl4pPr marL="16002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4pPr>
      <a:lvl5pPr marL="20574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5pPr>
      <a:lvl6pPr marL="25146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6pPr>
      <a:lvl7pPr marL="29718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7pPr>
      <a:lvl8pPr marL="34290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8pPr>
      <a:lvl9pPr marL="3886200" indent="-228600" algn="ctr" defTabSz="449263" rtl="0" eaLnBrk="0" fontAlgn="base" hangingPunct="0">
        <a:lnSpc>
          <a:spcPct val="93000"/>
        </a:lnSpc>
        <a:spcBef>
          <a:spcPct val="0"/>
        </a:spcBef>
        <a:spcAft>
          <a:spcPct val="0"/>
        </a:spcAft>
        <a:buClr>
          <a:srgbClr val="000000"/>
        </a:buClr>
        <a:buSzPct val="100000"/>
        <a:buFont typeface="Times New Roman" charset="0"/>
        <a:defRPr sz="4000">
          <a:solidFill>
            <a:srgbClr val="000000"/>
          </a:solidFill>
          <a:latin typeface="Times New Roman" charset="0"/>
          <a:ea typeface="ＭＳ Ｐゴシック" charset="0"/>
          <a:cs typeface="DejaVu Sans" charset="0"/>
        </a:defRPr>
      </a:lvl9pPr>
    </p:titleStyle>
    <p:bodyStyle>
      <a:lvl1pPr marL="342900" indent="-342900" algn="l" defTabSz="449263" rtl="0" eaLnBrk="0" fontAlgn="base" hangingPunct="0">
        <a:lnSpc>
          <a:spcPct val="93000"/>
        </a:lnSpc>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lnSpc>
          <a:spcPct val="93000"/>
        </a:lnSpc>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lnSpc>
          <a:spcPct val="93000"/>
        </a:lnSpc>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lnSpc>
          <a:spcPct val="93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2.pn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www.elsevier.com/wps/find/journaldescription.cws_home/705192/description%23description" TargetMode="External"/><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0.jpeg"/><Relationship Id="rId7" Type="http://schemas.openxmlformats.org/officeDocument/2006/relationships/image" Target="../media/image31.jpeg"/><Relationship Id="rId8"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3.png"/><Relationship Id="rId7" Type="http://schemas.openxmlformats.org/officeDocument/2006/relationships/image" Target="../media/image34.jpe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2.png"/><Relationship Id="rId7"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0" y="0"/>
            <a:ext cx="9144000" cy="1565275"/>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 y="6067425"/>
            <a:ext cx="1828800" cy="790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5" name="Rectangle 3"/>
          <p:cNvSpPr>
            <a:spLocks noChangeArrowheads="1"/>
          </p:cNvSpPr>
          <p:nvPr/>
        </p:nvSpPr>
        <p:spPr bwMode="auto">
          <a:xfrm>
            <a:off x="2433638" y="6015038"/>
            <a:ext cx="6710362"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3076" name="Text Box 4"/>
          <p:cNvSpPr txBox="1">
            <a:spLocks noChangeArrowheads="1"/>
          </p:cNvSpPr>
          <p:nvPr/>
        </p:nvSpPr>
        <p:spPr bwMode="auto">
          <a:xfrm>
            <a:off x="1912938" y="484188"/>
            <a:ext cx="6337300"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defRPr/>
            </a:pPr>
            <a:r>
              <a:rPr lang="es-ES" sz="5000" i="1" smtClean="0">
                <a:latin typeface="TlwgMono" charset="0"/>
              </a:rPr>
              <a:t>Ecoinformática</a:t>
            </a:r>
          </a:p>
        </p:txBody>
      </p:sp>
      <p:sp>
        <p:nvSpPr>
          <p:cNvPr id="3077" name="Text Box 5"/>
          <p:cNvSpPr txBox="1">
            <a:spLocks noChangeArrowheads="1"/>
          </p:cNvSpPr>
          <p:nvPr/>
        </p:nvSpPr>
        <p:spPr bwMode="auto">
          <a:xfrm>
            <a:off x="457200" y="1862138"/>
            <a:ext cx="7894638" cy="245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spcAft>
                <a:spcPts val="850"/>
              </a:spcAft>
              <a:defRPr/>
            </a:pPr>
            <a:r>
              <a:rPr lang="es-ES" sz="3600" u="sng" dirty="0" smtClean="0">
                <a:latin typeface="TlwgMono" charset="0"/>
              </a:rPr>
              <a:t>TEMA 1</a:t>
            </a:r>
          </a:p>
          <a:p>
            <a:pPr algn="ctr">
              <a:defRPr/>
            </a:pPr>
            <a:r>
              <a:rPr lang="es-ES" sz="2800" dirty="0" smtClean="0">
                <a:latin typeface="TlwgMono" charset="0"/>
              </a:rPr>
              <a:t>LA ASIGNATURA:</a:t>
            </a:r>
          </a:p>
          <a:p>
            <a:pPr algn="ctr">
              <a:defRPr/>
            </a:pPr>
            <a:r>
              <a:rPr lang="es-ES" sz="2800" dirty="0" smtClean="0">
                <a:latin typeface="TlwgMono" charset="0"/>
              </a:rPr>
              <a:t>INTRODUCCIÓN, OBJETIVOS, CONTENIDOS</a:t>
            </a:r>
          </a:p>
          <a:p>
            <a:pPr algn="ctr">
              <a:defRPr/>
            </a:pPr>
            <a:r>
              <a:rPr lang="es-ES" sz="2800" dirty="0" smtClean="0">
                <a:latin typeface="TlwgMono" charset="0"/>
              </a:rPr>
              <a:t>Y PLAN DE TRABAJO</a:t>
            </a:r>
          </a:p>
        </p:txBody>
      </p:sp>
      <p:sp>
        <p:nvSpPr>
          <p:cNvPr id="3078" name="Text Box 6"/>
          <p:cNvSpPr txBox="1">
            <a:spLocks noChangeArrowheads="1"/>
          </p:cNvSpPr>
          <p:nvPr/>
        </p:nvSpPr>
        <p:spPr bwMode="auto">
          <a:xfrm>
            <a:off x="298450" y="4287838"/>
            <a:ext cx="8650288" cy="168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defRPr/>
            </a:pPr>
            <a:r>
              <a:rPr lang="es-ES" sz="1500" dirty="0" smtClean="0">
                <a:latin typeface="TlwgMono" charset="0"/>
              </a:rPr>
              <a:t>Profesores:</a:t>
            </a:r>
          </a:p>
          <a:p>
            <a:pPr>
              <a:buFont typeface="Arial" charset="0"/>
              <a:buChar char="•"/>
              <a:defRPr/>
            </a:pPr>
            <a:r>
              <a:rPr lang="es-ES" sz="1500" dirty="0" smtClean="0">
                <a:latin typeface="TlwgMono" charset="0"/>
              </a:rPr>
              <a:t>Francisco Javier Bonet-García</a:t>
            </a:r>
          </a:p>
          <a:p>
            <a:pPr>
              <a:buFont typeface="Arial" charset="0"/>
              <a:buChar char="•"/>
              <a:defRPr/>
            </a:pPr>
            <a:r>
              <a:rPr lang="es-ES" sz="1500" dirty="0" smtClean="0">
                <a:latin typeface="TlwgMono" charset="0"/>
              </a:rPr>
              <a:t>Una parte importante del material creado por, Blas Benito de Pando, Ramón Pérez-Pérez y Antonio J. Pérez-Luque (antiguos profesores de la asignatura)</a:t>
            </a:r>
          </a:p>
          <a:p>
            <a:pPr>
              <a:buClrTx/>
              <a:buSzTx/>
              <a:buFontTx/>
              <a:buNone/>
              <a:defRPr/>
            </a:pPr>
            <a:endParaRPr lang="es-ES" sz="1500" dirty="0" smtClean="0">
              <a:latin typeface="TlwgMono" charset="0"/>
            </a:endParaRPr>
          </a:p>
        </p:txBody>
      </p:sp>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625" y="6234113"/>
            <a:ext cx="1168400" cy="3921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7099702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126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126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268" name="Rectangle 4"/>
          <p:cNvSpPr>
            <a:spLocks noGrp="1" noChangeArrowheads="1"/>
          </p:cNvSpPr>
          <p:nvPr>
            <p:ph type="title"/>
          </p:nvPr>
        </p:nvSpPr>
        <p:spPr>
          <a:xfrm>
            <a:off x="0" y="417513"/>
            <a:ext cx="9144000" cy="1528762"/>
          </a:xfrm>
          <a:ln/>
        </p:spPr>
        <p:txBody>
          <a:bodyPr tIns="123912"/>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600">
                <a:latin typeface="TlwgMono" charset="0"/>
              </a:rPr>
              <a:t>DEFORESTACIÓN Y CAMBIO DE USOS</a:t>
            </a:r>
            <a:r>
              <a:rPr lang="es-ES">
                <a:latin typeface="TlwgMono" charset="0"/>
              </a:rPr>
              <a:t/>
            </a:r>
            <a:br>
              <a:rPr lang="es-ES">
                <a:latin typeface="TlwgMono" charset="0"/>
              </a:rPr>
            </a:br>
            <a:endParaRPr lang="es-ES">
              <a:latin typeface="TlwgMono" charset="0"/>
            </a:endParaRPr>
          </a:p>
        </p:txBody>
      </p:sp>
      <p:sp>
        <p:nvSpPr>
          <p:cNvPr id="1126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127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12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229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229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292"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CAMBIO DEL CLIMA</a:t>
            </a:r>
            <a:br>
              <a:rPr lang="es-ES">
                <a:latin typeface="TlwgMono" charset="0"/>
              </a:rPr>
            </a:br>
            <a:endParaRPr lang="es-ES">
              <a:latin typeface="TlwgMono" charset="0"/>
            </a:endParaRPr>
          </a:p>
        </p:txBody>
      </p:sp>
      <p:sp>
        <p:nvSpPr>
          <p:cNvPr id="1229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229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1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1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6"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CONTAMINACIÓN</a:t>
            </a:r>
            <a:br>
              <a:rPr lang="es-ES">
                <a:latin typeface="TlwgMono" charset="0"/>
              </a:rPr>
            </a:br>
            <a:endParaRPr lang="es-ES">
              <a:latin typeface="TlwgMono" charset="0"/>
            </a:endParaRPr>
          </a:p>
        </p:txBody>
      </p:sp>
      <p:sp>
        <p:nvSpPr>
          <p:cNvPr id="1331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331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331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3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3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0"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COMO RESULTADO...</a:t>
            </a:r>
            <a:br>
              <a:rPr lang="es-ES">
                <a:latin typeface="TlwgMono" charset="0"/>
              </a:rPr>
            </a:br>
            <a:endParaRPr lang="es-ES">
              <a:latin typeface="TlwgMono" charset="0"/>
            </a:endParaRPr>
          </a:p>
        </p:txBody>
      </p:sp>
      <p:sp>
        <p:nvSpPr>
          <p:cNvPr id="1434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434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434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4" name="Rectangle 4"/>
          <p:cNvSpPr>
            <a:spLocks noGrp="1" noChangeArrowheads="1"/>
          </p:cNvSpPr>
          <p:nvPr>
            <p:ph type="title"/>
          </p:nvPr>
        </p:nvSpPr>
        <p:spPr>
          <a:xfrm>
            <a:off x="685800" y="417513"/>
            <a:ext cx="77724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¡TENEMOS PROBLEMAS!</a:t>
            </a:r>
            <a:br>
              <a:rPr lang="es-ES">
                <a:latin typeface="TlwgMono" charset="0"/>
              </a:rPr>
            </a:br>
            <a:endParaRPr lang="es-ES">
              <a:latin typeface="TlwgMono" charset="0"/>
            </a:endParaRPr>
          </a:p>
        </p:txBody>
      </p:sp>
      <p:sp>
        <p:nvSpPr>
          <p:cNvPr id="15365"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5366"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15367" name="Rectangle 7"/>
          <p:cNvSpPr>
            <a:spLocks noGrp="1" noChangeArrowheads="1"/>
          </p:cNvSpPr>
          <p:nvPr>
            <p:ph type="body" idx="1"/>
          </p:nvPr>
        </p:nvSpPr>
        <p:spPr>
          <a:xfrm>
            <a:off x="709613" y="1385888"/>
            <a:ext cx="7772400" cy="4525962"/>
          </a:xfrm>
          <a:ln/>
        </p:spPr>
        <p:txBody>
          <a:bodyPr/>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t>Necesitamos combatir problemas NUMEROSOS y GRAVES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t>Hacen falta nuevas herramientas para analizarlos y encontrar soluciones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t>Y aquí es donde Ciencia y Tecnología pueden ir de la mano</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38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38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88" name="Rectangle 4"/>
          <p:cNvSpPr>
            <a:spLocks noGrp="1" noChangeArrowheads="1"/>
          </p:cNvSpPr>
          <p:nvPr>
            <p:ph type="title"/>
          </p:nvPr>
        </p:nvSpPr>
        <p:spPr>
          <a:xfrm>
            <a:off x="230188" y="379413"/>
            <a:ext cx="8778875" cy="162083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CIENCIA INFORMÁTICA AVANZA MUY RÁPIDO</a:t>
            </a:r>
            <a:br>
              <a:rPr lang="es-ES">
                <a:latin typeface="TlwgMono" charset="0"/>
              </a:rPr>
            </a:br>
            <a:endParaRPr lang="es-ES">
              <a:latin typeface="TlwgMono" charset="0"/>
            </a:endParaRPr>
          </a:p>
        </p:txBody>
      </p:sp>
      <p:sp>
        <p:nvSpPr>
          <p:cNvPr id="1638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639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639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050" y="2117725"/>
            <a:ext cx="2444750" cy="2160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92" name="Text Box 8"/>
          <p:cNvSpPr txBox="1">
            <a:spLocks noChangeArrowheads="1"/>
          </p:cNvSpPr>
          <p:nvPr/>
        </p:nvSpPr>
        <p:spPr bwMode="auto">
          <a:xfrm>
            <a:off x="714375" y="1555750"/>
            <a:ext cx="2833688"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latin typeface="Tlwg Typo" charset="0"/>
              </a:rPr>
              <a:t>ENIAC (1946)</a:t>
            </a:r>
          </a:p>
        </p:txBody>
      </p:sp>
      <p:sp>
        <p:nvSpPr>
          <p:cNvPr id="16393" name="Text Box 9"/>
          <p:cNvSpPr txBox="1">
            <a:spLocks noChangeArrowheads="1"/>
          </p:cNvSpPr>
          <p:nvPr/>
        </p:nvSpPr>
        <p:spPr bwMode="auto">
          <a:xfrm>
            <a:off x="4143375" y="1554163"/>
            <a:ext cx="4706938"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latin typeface="Tlwg Typo" charset="0"/>
              </a:rPr>
              <a:t>Titan (2012)</a:t>
            </a:r>
          </a:p>
        </p:txBody>
      </p:sp>
      <p:sp>
        <p:nvSpPr>
          <p:cNvPr id="16394" name="Text Box 10"/>
          <p:cNvSpPr txBox="1">
            <a:spLocks noChangeArrowheads="1"/>
          </p:cNvSpPr>
          <p:nvPr/>
        </p:nvSpPr>
        <p:spPr bwMode="auto">
          <a:xfrm>
            <a:off x="1023938" y="4627563"/>
            <a:ext cx="229393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latin typeface="Tlwg Typo" charset="0"/>
              </a:rPr>
              <a:t>385 OPS</a:t>
            </a:r>
          </a:p>
        </p:txBody>
      </p:sp>
      <p:sp>
        <p:nvSpPr>
          <p:cNvPr id="16395" name="AutoShape 11"/>
          <p:cNvSpPr>
            <a:spLocks noChangeArrowheads="1"/>
          </p:cNvSpPr>
          <p:nvPr/>
        </p:nvSpPr>
        <p:spPr bwMode="auto">
          <a:xfrm>
            <a:off x="2513013" y="3074988"/>
            <a:ext cx="873125" cy="349250"/>
          </a:xfrm>
          <a:prstGeom prst="rightArrow">
            <a:avLst>
              <a:gd name="adj1" fmla="val 50000"/>
              <a:gd name="adj2" fmla="val 62500"/>
            </a:avLst>
          </a:prstGeom>
          <a:solidFill>
            <a:srgbClr val="FFD320"/>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6396" name="Text Box 12"/>
          <p:cNvSpPr txBox="1">
            <a:spLocks noChangeArrowheads="1"/>
          </p:cNvSpPr>
          <p:nvPr/>
        </p:nvSpPr>
        <p:spPr bwMode="auto">
          <a:xfrm>
            <a:off x="4351338" y="4594225"/>
            <a:ext cx="468788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latin typeface="Tlwg Typo" charset="0"/>
              </a:rPr>
              <a:t>100 millones de dólares</a:t>
            </a:r>
          </a:p>
          <a:p>
            <a:r>
              <a:rPr lang="es-ES">
                <a:latin typeface="Tlwg Typo" charset="0"/>
              </a:rPr>
              <a:t>300000 núcleos</a:t>
            </a:r>
          </a:p>
          <a:p>
            <a:r>
              <a:rPr lang="es-ES">
                <a:latin typeface="Tlwg Typo" charset="0"/>
              </a:rPr>
              <a:t>20 cuatrillones FLOPS</a:t>
            </a:r>
          </a:p>
        </p:txBody>
      </p:sp>
      <p:pic>
        <p:nvPicPr>
          <p:cNvPr id="1639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0425" y="2233613"/>
            <a:ext cx="5534025" cy="1997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12" name="Rectangle 4"/>
          <p:cNvSpPr>
            <a:spLocks noGrp="1" noChangeArrowheads="1"/>
          </p:cNvSpPr>
          <p:nvPr>
            <p:ph type="title"/>
          </p:nvPr>
        </p:nvSpPr>
        <p:spPr>
          <a:xfrm>
            <a:off x="685800" y="371475"/>
            <a:ext cx="7772400" cy="1620838"/>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CAPACIDAD DE CAPTURAR DATOS TAMBIÉN</a:t>
            </a:r>
            <a:br>
              <a:rPr lang="es-ES">
                <a:latin typeface="TlwgMono" charset="0"/>
              </a:rPr>
            </a:br>
            <a:endParaRPr lang="es-ES">
              <a:latin typeface="TlwgMono" charset="0"/>
            </a:endParaRPr>
          </a:p>
        </p:txBody>
      </p:sp>
      <p:sp>
        <p:nvSpPr>
          <p:cNvPr id="1741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741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74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3813" y="2484438"/>
            <a:ext cx="3484562" cy="2738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 y="2278063"/>
            <a:ext cx="2444750" cy="2397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17" name="AutoShape 9"/>
          <p:cNvSpPr>
            <a:spLocks noChangeArrowheads="1"/>
          </p:cNvSpPr>
          <p:nvPr/>
        </p:nvSpPr>
        <p:spPr bwMode="auto">
          <a:xfrm>
            <a:off x="3992563" y="3619500"/>
            <a:ext cx="833437" cy="460375"/>
          </a:xfrm>
          <a:prstGeom prst="rightArrow">
            <a:avLst>
              <a:gd name="adj1" fmla="val 50000"/>
              <a:gd name="adj2" fmla="val 45259"/>
            </a:avLst>
          </a:prstGeom>
          <a:noFill/>
          <a:ln w="360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1741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1750" y="4429125"/>
            <a:ext cx="1404938" cy="1198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9"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4813" y="1905000"/>
            <a:ext cx="936625" cy="1571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3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3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36" name="Rectangle 4"/>
          <p:cNvSpPr>
            <a:spLocks noGrp="1" noChangeArrowheads="1"/>
          </p:cNvSpPr>
          <p:nvPr>
            <p:ph type="title"/>
          </p:nvPr>
        </p:nvSpPr>
        <p:spPr>
          <a:xfrm>
            <a:off x="685800" y="-138113"/>
            <a:ext cx="7772400" cy="2638426"/>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
            </a:r>
            <a:br>
              <a:rPr lang="es-ES">
                <a:latin typeface="TlwgMono" charset="0"/>
              </a:rPr>
            </a:br>
            <a:r>
              <a:rPr lang="es-ES">
                <a:latin typeface="TlwgMono" charset="0"/>
              </a:rPr>
              <a:t>CON LOS ORDENADORES, LOS DATOS Y EL CONOCIMIENTO CIENTÍFICO...</a:t>
            </a:r>
            <a:br>
              <a:rPr lang="es-ES">
                <a:latin typeface="TlwgMono" charset="0"/>
              </a:rPr>
            </a:br>
            <a:endParaRPr lang="es-ES">
              <a:latin typeface="TlwgMono" charset="0"/>
            </a:endParaRPr>
          </a:p>
        </p:txBody>
      </p:sp>
      <p:sp>
        <p:nvSpPr>
          <p:cNvPr id="1843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843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843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0563" y="2079625"/>
            <a:ext cx="2627312" cy="1762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2438" y="2286000"/>
            <a:ext cx="2389187" cy="1579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3900" y="4181475"/>
            <a:ext cx="2444750" cy="1589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063" y="2151063"/>
            <a:ext cx="1754187" cy="1619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3"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7688" y="4071938"/>
            <a:ext cx="1825625" cy="15478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4"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4500" y="4032250"/>
            <a:ext cx="2428875" cy="1714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5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5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9460" name="Rectangle 4"/>
          <p:cNvSpPr>
            <a:spLocks noGrp="1" noChangeArrowheads="1"/>
          </p:cNvSpPr>
          <p:nvPr>
            <p:ph type="title"/>
          </p:nvPr>
        </p:nvSpPr>
        <p:spPr>
          <a:xfrm>
            <a:off x="382588" y="417513"/>
            <a:ext cx="8601075"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¿QUÉ ES LA ECOINFORMÁTICA?</a:t>
            </a:r>
          </a:p>
        </p:txBody>
      </p:sp>
      <p:sp>
        <p:nvSpPr>
          <p:cNvPr id="1946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946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19463" name="Rectangle 7"/>
          <p:cNvSpPr>
            <a:spLocks noGrp="1" noChangeArrowheads="1"/>
          </p:cNvSpPr>
          <p:nvPr>
            <p:ph type="body" idx="1"/>
          </p:nvPr>
        </p:nvSpPr>
        <p:spPr>
          <a:xfrm>
            <a:off x="709613" y="1419225"/>
            <a:ext cx="7772400" cy="4114800"/>
          </a:xfrm>
          <a:ln/>
        </p:spPr>
        <p:txBody>
          <a:bodyPr tIns="69732"/>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b="1"/>
              <a:t>Definición (Michener 2012)</a:t>
            </a:r>
            <a:r>
              <a:rPr lang="es-ES" sz="2600"/>
              <a:t>: marco de trabajo que permite a los científicos </a:t>
            </a:r>
            <a:r>
              <a:rPr lang="es-ES" sz="2600" b="1"/>
              <a:t>generar nuevo conocimiento</a:t>
            </a:r>
            <a:r>
              <a:rPr lang="es-ES" sz="2600"/>
              <a:t> mediante </a:t>
            </a:r>
            <a:r>
              <a:rPr lang="es-ES" sz="2600" b="1"/>
              <a:t>métodos y tecnologías innovadoras</a:t>
            </a:r>
            <a:r>
              <a:rPr lang="es-ES" sz="2600"/>
              <a:t> para adquirir, gestionar, integrar, analizar, visualizar y preservar </a:t>
            </a:r>
            <a:r>
              <a:rPr lang="es-ES" sz="2600" b="1"/>
              <a:t>información</a:t>
            </a:r>
            <a:r>
              <a:rPr lang="es-ES" sz="2600"/>
              <a:t> biológica, ambiental y socio-económica.</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48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48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4" name="Rectangle 4"/>
          <p:cNvSpPr>
            <a:spLocks noGrp="1" noChangeArrowheads="1"/>
          </p:cNvSpPr>
          <p:nvPr>
            <p:ph type="title"/>
          </p:nvPr>
        </p:nvSpPr>
        <p:spPr>
          <a:xfrm>
            <a:off x="382588" y="417513"/>
            <a:ext cx="8601075"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¿QUÉ ES LA ECOINFORMÁTICA?</a:t>
            </a:r>
          </a:p>
        </p:txBody>
      </p:sp>
      <p:sp>
        <p:nvSpPr>
          <p:cNvPr id="20485"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0486"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0487" name="Rectangle 7"/>
          <p:cNvSpPr>
            <a:spLocks noGrp="1" noChangeArrowheads="1"/>
          </p:cNvSpPr>
          <p:nvPr>
            <p:ph type="body" idx="1"/>
          </p:nvPr>
        </p:nvSpPr>
        <p:spPr>
          <a:xfrm>
            <a:off x="709613" y="1419225"/>
            <a:ext cx="7772400" cy="4114800"/>
          </a:xfrm>
          <a:ln/>
        </p:spPr>
        <p:txBody>
          <a:bodyPr tIns="67968"/>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Definición: </a:t>
            </a:r>
            <a:r>
              <a:rPr lang="es-ES" sz="2400" b="1"/>
              <a:t>Integración de la Ciencia de la Información con la Ecología</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Objetivos: </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Facilitar la investigación y gestión ambiental desarrollando nuevas formas de acceso y análisis de los datos ecológicos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Incrementar la escala espacio-temporal de los estudios ecológicos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0" y="0"/>
            <a:ext cx="9144000" cy="1565275"/>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 y="6067425"/>
            <a:ext cx="1828800" cy="790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099" name="Rectangle 3"/>
          <p:cNvSpPr>
            <a:spLocks noChangeArrowheads="1"/>
          </p:cNvSpPr>
          <p:nvPr/>
        </p:nvSpPr>
        <p:spPr bwMode="auto">
          <a:xfrm>
            <a:off x="2433638" y="6015038"/>
            <a:ext cx="6710362"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4100" name="Text Box 4"/>
          <p:cNvSpPr txBox="1">
            <a:spLocks noChangeArrowheads="1"/>
          </p:cNvSpPr>
          <p:nvPr/>
        </p:nvSpPr>
        <p:spPr bwMode="auto">
          <a:xfrm>
            <a:off x="1912938" y="484188"/>
            <a:ext cx="6337300"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defRPr/>
            </a:pPr>
            <a:r>
              <a:rPr lang="es-ES" sz="5000" i="1" smtClean="0">
                <a:latin typeface="TlwgMono" charset="0"/>
              </a:rPr>
              <a:t>Ecoinformática</a:t>
            </a:r>
          </a:p>
        </p:txBody>
      </p:sp>
      <p:sp>
        <p:nvSpPr>
          <p:cNvPr id="4101" name="Text Box 5"/>
          <p:cNvSpPr txBox="1">
            <a:spLocks noChangeArrowheads="1"/>
          </p:cNvSpPr>
          <p:nvPr/>
        </p:nvSpPr>
        <p:spPr bwMode="auto">
          <a:xfrm>
            <a:off x="466725" y="2103438"/>
            <a:ext cx="7894638" cy="314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spcAft>
                <a:spcPts val="850"/>
              </a:spcAft>
              <a:defRPr/>
            </a:pPr>
            <a:endParaRPr lang="es-ES" sz="2800" dirty="0" smtClean="0">
              <a:latin typeface="Arial" charset="0"/>
            </a:endParaRPr>
          </a:p>
          <a:p>
            <a:pPr algn="ctr">
              <a:spcAft>
                <a:spcPts val="850"/>
              </a:spcAft>
              <a:defRPr/>
            </a:pPr>
            <a:r>
              <a:rPr lang="es-ES" sz="3600" dirty="0" smtClean="0">
                <a:latin typeface="Arial" charset="0"/>
              </a:rPr>
              <a:t>¿Qué esperáis de esta asignatura?</a:t>
            </a:r>
          </a:p>
          <a:p>
            <a:pPr algn="ctr">
              <a:spcAft>
                <a:spcPts val="850"/>
              </a:spcAft>
              <a:defRPr/>
            </a:pPr>
            <a:r>
              <a:rPr lang="es-ES" sz="3600" dirty="0" smtClean="0">
                <a:latin typeface="Arial" charset="0"/>
              </a:rPr>
              <a:t>¿Por qué estáis aquí?</a:t>
            </a:r>
          </a:p>
          <a:p>
            <a:pPr algn="ctr">
              <a:spcAft>
                <a:spcPts val="850"/>
              </a:spcAft>
              <a:defRPr/>
            </a:pPr>
            <a:r>
              <a:rPr lang="es-ES" sz="3600" dirty="0" smtClean="0">
                <a:latin typeface="Arial" charset="0"/>
              </a:rPr>
              <a:t>¿Qué sabéis de </a:t>
            </a:r>
            <a:r>
              <a:rPr lang="es-ES" sz="3600" dirty="0" err="1" smtClean="0">
                <a:latin typeface="Arial" charset="0"/>
              </a:rPr>
              <a:t>ecoinformática</a:t>
            </a:r>
            <a:r>
              <a:rPr lang="es-ES" sz="3600" dirty="0" smtClean="0">
                <a:latin typeface="Arial" charset="0"/>
              </a:rPr>
              <a:t>?</a:t>
            </a:r>
          </a:p>
          <a:p>
            <a:pPr algn="ctr">
              <a:spcAft>
                <a:spcPts val="850"/>
              </a:spcAft>
              <a:defRPr/>
            </a:pPr>
            <a:endParaRPr lang="es-ES" sz="3600" dirty="0" smtClean="0">
              <a:latin typeface="Arial" charset="0"/>
            </a:endParaRPr>
          </a:p>
        </p:txBody>
      </p:sp>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625" y="6234113"/>
            <a:ext cx="1168400" cy="3921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9808441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382588" y="165100"/>
            <a:ext cx="8601075" cy="928688"/>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HABILIDADES NECESARIAS</a:t>
            </a:r>
          </a:p>
        </p:txBody>
      </p:sp>
      <p:sp>
        <p:nvSpPr>
          <p:cNvPr id="21506" name="Rectangle 2"/>
          <p:cNvSpPr>
            <a:spLocks noGrp="1" noChangeArrowheads="1"/>
          </p:cNvSpPr>
          <p:nvPr>
            <p:ph type="body" idx="1"/>
          </p:nvPr>
        </p:nvSpPr>
        <p:spPr>
          <a:xfrm>
            <a:off x="690563" y="1143000"/>
            <a:ext cx="7772400" cy="5219700"/>
          </a:xfrm>
          <a:ln/>
        </p:spPr>
        <p:txBody>
          <a:bodyPr tIns="62676"/>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b="1"/>
              <a:t>CONOCIMIENTO CIENTÍFICO</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Elementos, relaciones y procesos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b="1"/>
              <a:t>HABILIDADES INFORMÁTICAS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Hardware</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Sistemas operativos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Lenguajes de programación</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Bases de datos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WEB</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b="1"/>
              <a:t>CAPACITACIÓN TÉCNICA</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Sistemas de Información Geográfica</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a:t>Métodos de análisis y simulación</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1800" b="1"/>
              <a:t>CAPACIDAD DE COMUNICACIÓN</a:t>
            </a: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508" name="Picture 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509" name="Picture 5"/>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7338"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1510" name="Rectangle 6"/>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1511" name="Text Box 7"/>
          <p:cNvSpPr txBox="1">
            <a:spLocks noChangeArrowheads="1"/>
          </p:cNvSpPr>
          <p:nvPr/>
        </p:nvSpPr>
        <p:spPr bwMode="auto">
          <a:xfrm>
            <a:off x="3962400" y="5984875"/>
            <a:ext cx="5040313"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32" name="Rectangle 4"/>
          <p:cNvSpPr>
            <a:spLocks noGrp="1" noChangeArrowheads="1"/>
          </p:cNvSpPr>
          <p:nvPr>
            <p:ph type="title"/>
          </p:nvPr>
        </p:nvSpPr>
        <p:spPr>
          <a:xfrm>
            <a:off x="685800" y="290513"/>
            <a:ext cx="7772400" cy="1781175"/>
          </a:xfrm>
          <a:ln/>
        </p:spPr>
        <p:txBody>
          <a:bodyPr tIns="82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t>LA ECOINFORMÁTICA ES UNA DISCIPLINA EMERGENTE</a:t>
            </a:r>
            <a:br>
              <a:rPr lang="es-ES"/>
            </a:br>
            <a:endParaRPr lang="es-ES"/>
          </a:p>
        </p:txBody>
      </p:sp>
      <p:sp>
        <p:nvSpPr>
          <p:cNvPr id="2253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253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2535" name="Rectangle 7"/>
          <p:cNvSpPr>
            <a:spLocks noGrp="1" noChangeArrowheads="1"/>
          </p:cNvSpPr>
          <p:nvPr>
            <p:ph type="body" idx="1"/>
          </p:nvPr>
        </p:nvSpPr>
        <p:spPr>
          <a:xfrm>
            <a:off x="693738" y="1751013"/>
            <a:ext cx="7772400" cy="3840162"/>
          </a:xfrm>
          <a:ln/>
        </p:spPr>
        <p:txBody>
          <a:bodyPr tIns="67968"/>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Scopus =&gt; 1356 artículos con la palabra “ecoinformatics”.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400"/>
              <a:t>Revista: “</a:t>
            </a:r>
            <a:r>
              <a:rPr lang="es-ES" sz="2400">
                <a:hlinkClick r:id="rId6"/>
              </a:rPr>
              <a:t>Ecological Informatics</a:t>
            </a:r>
            <a:r>
              <a:rPr lang="es-ES" sz="2400"/>
              <a:t>”</a:t>
            </a:r>
          </a:p>
          <a:p>
            <a:pPr marL="341313" indent="-341313">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s-ES"/>
          </a:p>
        </p:txBody>
      </p:sp>
      <p:pic>
        <p:nvPicPr>
          <p:cNvPr id="2253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9050" y="3168650"/>
            <a:ext cx="2058988" cy="2681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988" y="3373438"/>
            <a:ext cx="5262562" cy="2251075"/>
          </a:xfrm>
          <a:prstGeom prst="rect">
            <a:avLst/>
          </a:prstGeom>
          <a:noFill/>
          <a:ln w="9525" cap="flat">
            <a:solidFill>
              <a:srgbClr val="000000"/>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5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5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56" name="Rectangle 4"/>
          <p:cNvSpPr>
            <a:spLocks noGrp="1" noChangeArrowheads="1"/>
          </p:cNvSpPr>
          <p:nvPr>
            <p:ph type="title"/>
          </p:nvPr>
        </p:nvSpPr>
        <p:spPr>
          <a:xfrm>
            <a:off x="685800" y="371475"/>
            <a:ext cx="7772400" cy="1620838"/>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UNA DISCIPLINA DENTRO DE LA ECOINFORMÁTICA</a:t>
            </a:r>
            <a:br>
              <a:rPr lang="es-ES">
                <a:latin typeface="TlwgMono" charset="0"/>
              </a:rPr>
            </a:br>
            <a:endParaRPr lang="es-ES">
              <a:latin typeface="TlwgMono" charset="0"/>
            </a:endParaRPr>
          </a:p>
        </p:txBody>
      </p:sp>
      <p:sp>
        <p:nvSpPr>
          <p:cNvPr id="2355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355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3559" name="Rectangle 7"/>
          <p:cNvSpPr>
            <a:spLocks noGrp="1" noChangeArrowheads="1"/>
          </p:cNvSpPr>
          <p:nvPr>
            <p:ph type="body" idx="1"/>
          </p:nvPr>
        </p:nvSpPr>
        <p:spPr>
          <a:xfrm>
            <a:off x="685800" y="1611313"/>
            <a:ext cx="7772400" cy="4210050"/>
          </a:xfrm>
          <a:ln/>
        </p:spPr>
        <p:txBody>
          <a:bodyPr tIns="69732"/>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b="1"/>
              <a:t>INFORMÁTICA DE LA BIODIVERSIDAD</a:t>
            </a:r>
            <a:r>
              <a:rPr lang="es-ES" sz="2600"/>
              <a:t>: captura, gestión y difusión de datos de biodiversidad (herbarios, colecciones, inventarios, etc.)</a:t>
            </a:r>
          </a:p>
        </p:txBody>
      </p:sp>
      <p:pic>
        <p:nvPicPr>
          <p:cNvPr id="2356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438" y="4032250"/>
            <a:ext cx="1587500" cy="12303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6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0500" y="2682875"/>
            <a:ext cx="2079625" cy="3028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6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1288" y="4024313"/>
            <a:ext cx="3454400" cy="1695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7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7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4580" name="Rectangle 4"/>
          <p:cNvSpPr>
            <a:spLocks noGrp="1" noChangeArrowheads="1"/>
          </p:cNvSpPr>
          <p:nvPr>
            <p:ph type="title"/>
          </p:nvPr>
        </p:nvSpPr>
        <p:spPr>
          <a:xfrm>
            <a:off x="685800" y="371475"/>
            <a:ext cx="7772400" cy="1620838"/>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MADRE DE LA ECOINFORMÁTICA</a:t>
            </a:r>
            <a:br>
              <a:rPr lang="es-ES">
                <a:latin typeface="TlwgMono" charset="0"/>
              </a:rPr>
            </a:br>
            <a:endParaRPr lang="es-ES">
              <a:latin typeface="TlwgMono" charset="0"/>
            </a:endParaRPr>
          </a:p>
        </p:txBody>
      </p:sp>
      <p:sp>
        <p:nvSpPr>
          <p:cNvPr id="2458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458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4583" name="Rectangle 7"/>
          <p:cNvSpPr>
            <a:spLocks noGrp="1" noChangeArrowheads="1"/>
          </p:cNvSpPr>
          <p:nvPr>
            <p:ph type="body" idx="1"/>
          </p:nvPr>
        </p:nvSpPr>
        <p:spPr>
          <a:xfrm>
            <a:off x="685800" y="1611313"/>
            <a:ext cx="7772400" cy="4210050"/>
          </a:xfrm>
          <a:ln/>
        </p:spPr>
        <p:txBody>
          <a:bodyPr tIns="71495"/>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800" b="1"/>
              <a:t>BIOINFORMÁTICA</a:t>
            </a:r>
            <a:r>
              <a:rPr lang="es-ES" sz="2800"/>
              <a:t>: es la aplicación de las ciencias de la computación a la biología molecular</a:t>
            </a:r>
          </a:p>
        </p:txBody>
      </p:sp>
      <p:pic>
        <p:nvPicPr>
          <p:cNvPr id="2458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563" y="3587750"/>
            <a:ext cx="1550987" cy="2000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8750" y="3262313"/>
            <a:ext cx="1754188"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7075" y="3286125"/>
            <a:ext cx="2892425" cy="2413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225" y="928688"/>
            <a:ext cx="5108575" cy="462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2" name="Rectangle 2"/>
          <p:cNvSpPr>
            <a:spLocks noGrp="1" noChangeArrowheads="1"/>
          </p:cNvSpPr>
          <p:nvPr>
            <p:ph type="title"/>
          </p:nvPr>
        </p:nvSpPr>
        <p:spPr>
          <a:xfrm>
            <a:off x="163513" y="-112713"/>
            <a:ext cx="8980487" cy="928688"/>
          </a:xfrm>
          <a:ln/>
        </p:spPr>
        <p:txBody>
          <a:bodyPr tIns="115344"/>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200">
                <a:latin typeface="TlwgMono" charset="0"/>
              </a:rPr>
              <a:t>Ciclo de vida del dato ecológico</a:t>
            </a:r>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5675313"/>
            <a:ext cx="3216275"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4" name="Text Box 4"/>
          <p:cNvSpPr txBox="1">
            <a:spLocks noChangeArrowheads="1"/>
          </p:cNvSpPr>
          <p:nvPr/>
        </p:nvSpPr>
        <p:spPr bwMode="auto">
          <a:xfrm>
            <a:off x="6616700" y="741363"/>
            <a:ext cx="1595438"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Redes sensoriales</a:t>
            </a:r>
          </a:p>
          <a:p>
            <a:r>
              <a:rPr lang="es-ES" sz="1800">
                <a:solidFill>
                  <a:srgbClr val="0084D1"/>
                </a:solidFill>
              </a:rPr>
              <a:t>Protocolos humanos</a:t>
            </a:r>
          </a:p>
          <a:p>
            <a:r>
              <a:rPr lang="es-ES" sz="1800">
                <a:solidFill>
                  <a:srgbClr val="0084D1"/>
                </a:solidFill>
              </a:rPr>
              <a:t>Satélites</a:t>
            </a:r>
          </a:p>
        </p:txBody>
      </p:sp>
      <p:sp>
        <p:nvSpPr>
          <p:cNvPr id="25605" name="Line 5"/>
          <p:cNvSpPr>
            <a:spLocks noChangeShapeType="1"/>
          </p:cNvSpPr>
          <p:nvPr/>
        </p:nvSpPr>
        <p:spPr bwMode="auto">
          <a:xfrm flipV="1">
            <a:off x="6473825" y="1395413"/>
            <a:ext cx="163513" cy="14922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6" name="Text Box 6"/>
          <p:cNvSpPr txBox="1">
            <a:spLocks noChangeArrowheads="1"/>
          </p:cNvSpPr>
          <p:nvPr/>
        </p:nvSpPr>
        <p:spPr bwMode="auto">
          <a:xfrm>
            <a:off x="7296150" y="2720975"/>
            <a:ext cx="1595438"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Criterios de calidad de datos</a:t>
            </a:r>
          </a:p>
        </p:txBody>
      </p:sp>
      <p:sp>
        <p:nvSpPr>
          <p:cNvPr id="25607" name="Line 7"/>
          <p:cNvSpPr>
            <a:spLocks noChangeShapeType="1"/>
          </p:cNvSpPr>
          <p:nvPr/>
        </p:nvSpPr>
        <p:spPr bwMode="auto">
          <a:xfrm>
            <a:off x="7067550" y="3111500"/>
            <a:ext cx="182563"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8" name="Text Box 8"/>
          <p:cNvSpPr txBox="1">
            <a:spLocks noChangeArrowheads="1"/>
          </p:cNvSpPr>
          <p:nvPr/>
        </p:nvSpPr>
        <p:spPr bwMode="auto">
          <a:xfrm>
            <a:off x="6699250" y="4219575"/>
            <a:ext cx="15954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Incorporación de metadatos</a:t>
            </a:r>
          </a:p>
        </p:txBody>
      </p:sp>
      <p:sp>
        <p:nvSpPr>
          <p:cNvPr id="25609" name="Line 9"/>
          <p:cNvSpPr>
            <a:spLocks noChangeShapeType="1"/>
          </p:cNvSpPr>
          <p:nvPr/>
        </p:nvSpPr>
        <p:spPr bwMode="auto">
          <a:xfrm flipV="1">
            <a:off x="6556375" y="4432300"/>
            <a:ext cx="200025"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0" name="Text Box 10"/>
          <p:cNvSpPr txBox="1">
            <a:spLocks noChangeArrowheads="1"/>
          </p:cNvSpPr>
          <p:nvPr/>
        </p:nvSpPr>
        <p:spPr bwMode="auto">
          <a:xfrm>
            <a:off x="3690938" y="5440363"/>
            <a:ext cx="19812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Almacenamiento seguro</a:t>
            </a:r>
          </a:p>
        </p:txBody>
      </p:sp>
      <p:sp>
        <p:nvSpPr>
          <p:cNvPr id="25611" name="Line 11"/>
          <p:cNvSpPr>
            <a:spLocks noChangeShapeType="1"/>
          </p:cNvSpPr>
          <p:nvPr/>
        </p:nvSpPr>
        <p:spPr bwMode="auto">
          <a:xfrm flipV="1">
            <a:off x="4578350" y="5222875"/>
            <a:ext cx="1588" cy="15875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2" name="Text Box 12"/>
          <p:cNvSpPr txBox="1">
            <a:spLocks noChangeArrowheads="1"/>
          </p:cNvSpPr>
          <p:nvPr/>
        </p:nvSpPr>
        <p:spPr bwMode="auto">
          <a:xfrm>
            <a:off x="384175" y="4395788"/>
            <a:ext cx="22431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Identificación de datos relevantes para abordar una cuestión concreta</a:t>
            </a:r>
          </a:p>
        </p:txBody>
      </p:sp>
      <p:sp>
        <p:nvSpPr>
          <p:cNvPr id="25613" name="Line 13"/>
          <p:cNvSpPr>
            <a:spLocks noChangeShapeType="1"/>
          </p:cNvSpPr>
          <p:nvPr/>
        </p:nvSpPr>
        <p:spPr bwMode="auto">
          <a:xfrm flipV="1">
            <a:off x="2435225" y="4621213"/>
            <a:ext cx="236538" cy="139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4" name="Text Box 14"/>
          <p:cNvSpPr txBox="1">
            <a:spLocks noChangeArrowheads="1"/>
          </p:cNvSpPr>
          <p:nvPr/>
        </p:nvSpPr>
        <p:spPr bwMode="auto">
          <a:xfrm>
            <a:off x="487363" y="2706688"/>
            <a:ext cx="1595437"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Agregar datos de diversas fuentes</a:t>
            </a:r>
          </a:p>
        </p:txBody>
      </p:sp>
      <p:sp>
        <p:nvSpPr>
          <p:cNvPr id="25615" name="Line 15"/>
          <p:cNvSpPr>
            <a:spLocks noChangeShapeType="1"/>
          </p:cNvSpPr>
          <p:nvPr/>
        </p:nvSpPr>
        <p:spPr bwMode="auto">
          <a:xfrm flipV="1">
            <a:off x="1778000" y="3089275"/>
            <a:ext cx="309563"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6" name="Text Box 16"/>
          <p:cNvSpPr txBox="1">
            <a:spLocks noChangeArrowheads="1"/>
          </p:cNvSpPr>
          <p:nvPr/>
        </p:nvSpPr>
        <p:spPr bwMode="auto">
          <a:xfrm>
            <a:off x="674688" y="652463"/>
            <a:ext cx="2359025"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Análisis estadístico, visualización resultados</a:t>
            </a:r>
          </a:p>
        </p:txBody>
      </p:sp>
      <p:sp>
        <p:nvSpPr>
          <p:cNvPr id="25617" name="Line 17"/>
          <p:cNvSpPr>
            <a:spLocks noChangeShapeType="1"/>
          </p:cNvSpPr>
          <p:nvPr/>
        </p:nvSpPr>
        <p:spPr bwMode="auto">
          <a:xfrm>
            <a:off x="2516188" y="1322388"/>
            <a:ext cx="219075" cy="19208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2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2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6628" name="Rectangle 4"/>
          <p:cNvSpPr>
            <a:spLocks noGrp="1" noChangeArrowheads="1"/>
          </p:cNvSpPr>
          <p:nvPr>
            <p:ph type="title"/>
          </p:nvPr>
        </p:nvSpPr>
        <p:spPr>
          <a:xfrm>
            <a:off x="92075" y="1781175"/>
            <a:ext cx="8980488" cy="1901825"/>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ALGUNOS EJEMPLOS</a:t>
            </a:r>
            <a:br>
              <a:rPr lang="es-ES">
                <a:latin typeface="TlwgMono" charset="0"/>
              </a:rPr>
            </a:br>
            <a:r>
              <a:rPr lang="es-ES">
                <a:latin typeface="TlwgMono" charset="0"/>
              </a:rPr>
              <a:t>DE APLICACIONES DE</a:t>
            </a:r>
            <a:br>
              <a:rPr lang="es-ES">
                <a:latin typeface="TlwgMono" charset="0"/>
              </a:rPr>
            </a:br>
            <a:r>
              <a:rPr lang="es-ES">
                <a:latin typeface="TlwgMono" charset="0"/>
              </a:rPr>
              <a:t>LA ECOINFORMÁTICA</a:t>
            </a:r>
          </a:p>
        </p:txBody>
      </p:sp>
      <p:sp>
        <p:nvSpPr>
          <p:cNvPr id="2662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663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225" y="928688"/>
            <a:ext cx="5108575" cy="462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2" name="Rectangle 2"/>
          <p:cNvSpPr>
            <a:spLocks noGrp="1" noChangeArrowheads="1"/>
          </p:cNvSpPr>
          <p:nvPr>
            <p:ph type="title"/>
          </p:nvPr>
        </p:nvSpPr>
        <p:spPr>
          <a:xfrm>
            <a:off x="163513" y="-112713"/>
            <a:ext cx="8980487" cy="928688"/>
          </a:xfrm>
          <a:ln/>
        </p:spPr>
        <p:txBody>
          <a:bodyPr tIns="115344"/>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200">
                <a:latin typeface="TlwgMono" charset="0"/>
              </a:rPr>
              <a:t>Ciclo de vida del dato ecológico</a:t>
            </a:r>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5675313"/>
            <a:ext cx="3216275"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4" name="Text Box 4"/>
          <p:cNvSpPr txBox="1">
            <a:spLocks noChangeArrowheads="1"/>
          </p:cNvSpPr>
          <p:nvPr/>
        </p:nvSpPr>
        <p:spPr bwMode="auto">
          <a:xfrm>
            <a:off x="6616700" y="741363"/>
            <a:ext cx="1595438"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Redes sensoriales</a:t>
            </a:r>
          </a:p>
          <a:p>
            <a:r>
              <a:rPr lang="es-ES" sz="1800">
                <a:solidFill>
                  <a:srgbClr val="0084D1"/>
                </a:solidFill>
              </a:rPr>
              <a:t>Protocolos humanos</a:t>
            </a:r>
          </a:p>
          <a:p>
            <a:r>
              <a:rPr lang="es-ES" sz="1800">
                <a:solidFill>
                  <a:srgbClr val="0084D1"/>
                </a:solidFill>
              </a:rPr>
              <a:t>Satélites</a:t>
            </a:r>
          </a:p>
        </p:txBody>
      </p:sp>
      <p:sp>
        <p:nvSpPr>
          <p:cNvPr id="25605" name="Line 5"/>
          <p:cNvSpPr>
            <a:spLocks noChangeShapeType="1"/>
          </p:cNvSpPr>
          <p:nvPr/>
        </p:nvSpPr>
        <p:spPr bwMode="auto">
          <a:xfrm flipV="1">
            <a:off x="6473825" y="1395413"/>
            <a:ext cx="163513" cy="14922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6" name="Text Box 6"/>
          <p:cNvSpPr txBox="1">
            <a:spLocks noChangeArrowheads="1"/>
          </p:cNvSpPr>
          <p:nvPr/>
        </p:nvSpPr>
        <p:spPr bwMode="auto">
          <a:xfrm>
            <a:off x="7296150" y="2720975"/>
            <a:ext cx="1595438"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Criterios de calidad de datos</a:t>
            </a:r>
          </a:p>
        </p:txBody>
      </p:sp>
      <p:sp>
        <p:nvSpPr>
          <p:cNvPr id="25607" name="Line 7"/>
          <p:cNvSpPr>
            <a:spLocks noChangeShapeType="1"/>
          </p:cNvSpPr>
          <p:nvPr/>
        </p:nvSpPr>
        <p:spPr bwMode="auto">
          <a:xfrm>
            <a:off x="7067550" y="3111500"/>
            <a:ext cx="182563"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8" name="Text Box 8"/>
          <p:cNvSpPr txBox="1">
            <a:spLocks noChangeArrowheads="1"/>
          </p:cNvSpPr>
          <p:nvPr/>
        </p:nvSpPr>
        <p:spPr bwMode="auto">
          <a:xfrm>
            <a:off x="6699250" y="4219575"/>
            <a:ext cx="15954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Incorporación de metadatos</a:t>
            </a:r>
          </a:p>
        </p:txBody>
      </p:sp>
      <p:sp>
        <p:nvSpPr>
          <p:cNvPr id="25609" name="Line 9"/>
          <p:cNvSpPr>
            <a:spLocks noChangeShapeType="1"/>
          </p:cNvSpPr>
          <p:nvPr/>
        </p:nvSpPr>
        <p:spPr bwMode="auto">
          <a:xfrm flipV="1">
            <a:off x="6556375" y="4432300"/>
            <a:ext cx="200025"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0" name="Text Box 10"/>
          <p:cNvSpPr txBox="1">
            <a:spLocks noChangeArrowheads="1"/>
          </p:cNvSpPr>
          <p:nvPr/>
        </p:nvSpPr>
        <p:spPr bwMode="auto">
          <a:xfrm>
            <a:off x="3690938" y="5440363"/>
            <a:ext cx="19812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Almacenamiento seguro</a:t>
            </a:r>
          </a:p>
        </p:txBody>
      </p:sp>
      <p:sp>
        <p:nvSpPr>
          <p:cNvPr id="25611" name="Line 11"/>
          <p:cNvSpPr>
            <a:spLocks noChangeShapeType="1"/>
          </p:cNvSpPr>
          <p:nvPr/>
        </p:nvSpPr>
        <p:spPr bwMode="auto">
          <a:xfrm flipV="1">
            <a:off x="4578350" y="5222875"/>
            <a:ext cx="1588" cy="15875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2" name="Text Box 12"/>
          <p:cNvSpPr txBox="1">
            <a:spLocks noChangeArrowheads="1"/>
          </p:cNvSpPr>
          <p:nvPr/>
        </p:nvSpPr>
        <p:spPr bwMode="auto">
          <a:xfrm>
            <a:off x="384175" y="4395788"/>
            <a:ext cx="22431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Identificación de datos relevantes para abordar una cuestión concreta</a:t>
            </a:r>
          </a:p>
        </p:txBody>
      </p:sp>
      <p:sp>
        <p:nvSpPr>
          <p:cNvPr id="25613" name="Line 13"/>
          <p:cNvSpPr>
            <a:spLocks noChangeShapeType="1"/>
          </p:cNvSpPr>
          <p:nvPr/>
        </p:nvSpPr>
        <p:spPr bwMode="auto">
          <a:xfrm flipV="1">
            <a:off x="2435225" y="4621213"/>
            <a:ext cx="236538" cy="139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4" name="Text Box 14"/>
          <p:cNvSpPr txBox="1">
            <a:spLocks noChangeArrowheads="1"/>
          </p:cNvSpPr>
          <p:nvPr/>
        </p:nvSpPr>
        <p:spPr bwMode="auto">
          <a:xfrm>
            <a:off x="487363" y="2706688"/>
            <a:ext cx="1595437"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Agregar datos de diversas fuentes</a:t>
            </a:r>
          </a:p>
        </p:txBody>
      </p:sp>
      <p:sp>
        <p:nvSpPr>
          <p:cNvPr id="25615" name="Line 15"/>
          <p:cNvSpPr>
            <a:spLocks noChangeShapeType="1"/>
          </p:cNvSpPr>
          <p:nvPr/>
        </p:nvSpPr>
        <p:spPr bwMode="auto">
          <a:xfrm flipV="1">
            <a:off x="1778000" y="3089275"/>
            <a:ext cx="309563"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6" name="Text Box 16"/>
          <p:cNvSpPr txBox="1">
            <a:spLocks noChangeArrowheads="1"/>
          </p:cNvSpPr>
          <p:nvPr/>
        </p:nvSpPr>
        <p:spPr bwMode="auto">
          <a:xfrm>
            <a:off x="674688" y="652463"/>
            <a:ext cx="2359025"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Análisis estadístico, visualización resultados</a:t>
            </a:r>
          </a:p>
        </p:txBody>
      </p:sp>
      <p:sp>
        <p:nvSpPr>
          <p:cNvPr id="25617" name="Line 17"/>
          <p:cNvSpPr>
            <a:spLocks noChangeShapeType="1"/>
          </p:cNvSpPr>
          <p:nvPr/>
        </p:nvSpPr>
        <p:spPr bwMode="auto">
          <a:xfrm>
            <a:off x="2516188" y="1322388"/>
            <a:ext cx="219075" cy="19208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 name="CuadroTexto 1"/>
          <p:cNvSpPr txBox="1"/>
          <p:nvPr/>
        </p:nvSpPr>
        <p:spPr>
          <a:xfrm>
            <a:off x="6633352" y="2164550"/>
            <a:ext cx="1368152" cy="461665"/>
          </a:xfrm>
          <a:prstGeom prst="rect">
            <a:avLst/>
          </a:prstGeom>
          <a:noFill/>
        </p:spPr>
        <p:txBody>
          <a:bodyPr wrap="square" rtlCol="0">
            <a:spAutoFit/>
          </a:bodyPr>
          <a:lstStyle/>
          <a:p>
            <a:r>
              <a:rPr lang="es-ES" dirty="0" smtClean="0">
                <a:solidFill>
                  <a:srgbClr val="FF0000"/>
                </a:solidFill>
              </a:rPr>
              <a:t>NEON</a:t>
            </a:r>
            <a:endParaRPr lang="es-ES" dirty="0">
              <a:solidFill>
                <a:srgbClr val="FF0000"/>
              </a:solidFill>
            </a:endParaRPr>
          </a:p>
        </p:txBody>
      </p:sp>
    </p:spTree>
    <p:extLst>
      <p:ext uri="{BB962C8B-B14F-4D97-AF65-F5344CB8AC3E}">
        <p14:creationId xmlns:p14="http://schemas.microsoft.com/office/powerpoint/2010/main" val="96651691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5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5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7652" name="Rectangle 4"/>
          <p:cNvSpPr>
            <a:spLocks noGrp="1" noChangeArrowheads="1"/>
          </p:cNvSpPr>
          <p:nvPr>
            <p:ph type="title"/>
          </p:nvPr>
        </p:nvSpPr>
        <p:spPr>
          <a:xfrm>
            <a:off x="163513" y="60325"/>
            <a:ext cx="8980487" cy="1230313"/>
          </a:xfrm>
          <a:ln/>
        </p:spPr>
        <p:txBody>
          <a:bodyPr tIns="82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Arial" charset="0"/>
              </a:rPr>
              <a:t>Redes de captura de información ecológica: NEON</a:t>
            </a:r>
          </a:p>
        </p:txBody>
      </p:sp>
      <p:sp>
        <p:nvSpPr>
          <p:cNvPr id="2765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765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7655"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27656"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276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313" y="1331913"/>
            <a:ext cx="7318375" cy="3987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6" name="Rectangle 4"/>
          <p:cNvSpPr>
            <a:spLocks noGrp="1" noChangeArrowheads="1"/>
          </p:cNvSpPr>
          <p:nvPr>
            <p:ph type="title"/>
          </p:nvPr>
        </p:nvSpPr>
        <p:spPr>
          <a:xfrm>
            <a:off x="163513" y="31750"/>
            <a:ext cx="8980487" cy="928688"/>
          </a:xfrm>
          <a:ln/>
        </p:spPr>
        <p:txBody>
          <a:bodyPr tIns="71495"/>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2800">
                <a:latin typeface="Arial" charset="0"/>
              </a:rPr>
              <a:t>Redes de captura de información ecológica: NEON</a:t>
            </a:r>
          </a:p>
        </p:txBody>
      </p:sp>
      <p:sp>
        <p:nvSpPr>
          <p:cNvPr id="2867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867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8679"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28680"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8681" name="Text Box 9"/>
          <p:cNvSpPr txBox="1">
            <a:spLocks noChangeArrowheads="1"/>
          </p:cNvSpPr>
          <p:nvPr/>
        </p:nvSpPr>
        <p:spPr bwMode="auto">
          <a:xfrm>
            <a:off x="169863" y="1177925"/>
            <a:ext cx="890905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Objetivos de NEON (National Ecological Observatory Network):</a:t>
            </a:r>
          </a:p>
        </p:txBody>
      </p:sp>
      <p:sp>
        <p:nvSpPr>
          <p:cNvPr id="28682" name="Text Box 10"/>
          <p:cNvSpPr txBox="1">
            <a:spLocks noChangeArrowheads="1"/>
          </p:cNvSpPr>
          <p:nvPr/>
        </p:nvSpPr>
        <p:spPr bwMode="auto">
          <a:xfrm>
            <a:off x="657225" y="2114550"/>
            <a:ext cx="773112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Recopilar y sintetizar información sobre los impactos del cambio global sobre los recursos naturales y la biodiversidad a escala continental (Norte América)</a:t>
            </a:r>
          </a:p>
        </p:txBody>
      </p:sp>
      <p:sp>
        <p:nvSpPr>
          <p:cNvPr id="28683" name="Text Box 11"/>
          <p:cNvSpPr txBox="1">
            <a:spLocks noChangeArrowheads="1"/>
          </p:cNvSpPr>
          <p:nvPr/>
        </p:nvSpPr>
        <p:spPr bwMode="auto">
          <a:xfrm>
            <a:off x="625475" y="3543300"/>
            <a:ext cx="823118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Poner a disposición de la comunidad científica toda esta información, con objeto de que generen conocimiento útil.</a:t>
            </a:r>
          </a:p>
        </p:txBody>
      </p:sp>
      <p:sp>
        <p:nvSpPr>
          <p:cNvPr id="28684" name="AutoShape 12"/>
          <p:cNvSpPr>
            <a:spLocks noChangeArrowheads="1"/>
          </p:cNvSpPr>
          <p:nvPr/>
        </p:nvSpPr>
        <p:spPr bwMode="auto">
          <a:xfrm>
            <a:off x="423863" y="2239963"/>
            <a:ext cx="190500" cy="190500"/>
          </a:xfrm>
          <a:prstGeom prst="roundRect">
            <a:avLst>
              <a:gd name="adj" fmla="val 833"/>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8685" name="AutoShape 13"/>
          <p:cNvSpPr>
            <a:spLocks noChangeArrowheads="1"/>
          </p:cNvSpPr>
          <p:nvPr/>
        </p:nvSpPr>
        <p:spPr bwMode="auto">
          <a:xfrm>
            <a:off x="425450" y="3716338"/>
            <a:ext cx="190500" cy="190500"/>
          </a:xfrm>
          <a:prstGeom prst="roundRect">
            <a:avLst>
              <a:gd name="adj" fmla="val 833"/>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69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69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0" name="Rectangle 4"/>
          <p:cNvSpPr>
            <a:spLocks noGrp="1" noChangeArrowheads="1"/>
          </p:cNvSpPr>
          <p:nvPr>
            <p:ph type="title"/>
          </p:nvPr>
        </p:nvSpPr>
        <p:spPr>
          <a:xfrm>
            <a:off x="163513" y="60325"/>
            <a:ext cx="8980487" cy="1230313"/>
          </a:xfrm>
          <a:ln/>
        </p:spPr>
        <p:txBody>
          <a:bodyPr tIns="82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Arial" charset="0"/>
              </a:rPr>
              <a:t>Redes de captura de información ecológica: NEON</a:t>
            </a:r>
          </a:p>
        </p:txBody>
      </p:sp>
      <p:sp>
        <p:nvSpPr>
          <p:cNvPr id="2970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2970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29703"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29704"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2970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850" y="1463675"/>
            <a:ext cx="6294438" cy="3881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6" name="Text Box 10"/>
          <p:cNvSpPr txBox="1">
            <a:spLocks noChangeArrowheads="1"/>
          </p:cNvSpPr>
          <p:nvPr/>
        </p:nvSpPr>
        <p:spPr bwMode="auto">
          <a:xfrm>
            <a:off x="2641600" y="5429250"/>
            <a:ext cx="28416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http://goo.gl/wcKuG</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09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09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100"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NATURALEZA ES COMPLEJA</a:t>
            </a:r>
            <a:br>
              <a:rPr lang="es-ES">
                <a:latin typeface="TlwgMono" charset="0"/>
              </a:rPr>
            </a:br>
            <a:endParaRPr lang="es-ES">
              <a:latin typeface="TlwgMono" charset="0"/>
            </a:endParaRPr>
          </a:p>
        </p:txBody>
      </p:sp>
      <p:sp>
        <p:nvSpPr>
          <p:cNvPr id="410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10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24" name="Rectangle 4"/>
          <p:cNvSpPr>
            <a:spLocks noGrp="1" noChangeArrowheads="1"/>
          </p:cNvSpPr>
          <p:nvPr>
            <p:ph type="title"/>
          </p:nvPr>
        </p:nvSpPr>
        <p:spPr>
          <a:xfrm>
            <a:off x="163513" y="139700"/>
            <a:ext cx="8980487" cy="928688"/>
          </a:xfrm>
          <a:ln/>
        </p:spPr>
        <p:txBody>
          <a:bodyPr tIns="71495"/>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2800">
                <a:latin typeface="Arial" charset="0"/>
              </a:rPr>
              <a:t>Redes de captura de información ecológica: NEON</a:t>
            </a:r>
            <a:br>
              <a:rPr lang="es-ES" sz="2800">
                <a:latin typeface="Arial" charset="0"/>
              </a:rPr>
            </a:br>
            <a:r>
              <a:rPr lang="es-ES" sz="2200">
                <a:latin typeface="Arial" charset="0"/>
              </a:rPr>
              <a:t>¿Qué información generarán?</a:t>
            </a:r>
          </a:p>
        </p:txBody>
      </p:sp>
      <p:sp>
        <p:nvSpPr>
          <p:cNvPr id="30725"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0726"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0727"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pic>
        <p:nvPicPr>
          <p:cNvPr id="307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463" y="1393825"/>
            <a:ext cx="4754562" cy="4294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74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74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1748" name="Rectangle 4"/>
          <p:cNvSpPr>
            <a:spLocks noGrp="1" noChangeArrowheads="1"/>
          </p:cNvSpPr>
          <p:nvPr>
            <p:ph type="title"/>
          </p:nvPr>
        </p:nvSpPr>
        <p:spPr>
          <a:xfrm>
            <a:off x="163513" y="139700"/>
            <a:ext cx="8980487" cy="928688"/>
          </a:xfrm>
          <a:ln/>
        </p:spPr>
        <p:txBody>
          <a:bodyPr tIns="71495"/>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2800">
                <a:latin typeface="Arial" charset="0"/>
              </a:rPr>
              <a:t>Redes de captura de información ecológica: NEON</a:t>
            </a:r>
            <a:br>
              <a:rPr lang="es-ES" sz="2800">
                <a:latin typeface="Arial" charset="0"/>
              </a:rPr>
            </a:br>
            <a:r>
              <a:rPr lang="es-ES" sz="2200">
                <a:latin typeface="Arial" charset="0"/>
              </a:rPr>
              <a:t>¿Cómo se organizará todo?</a:t>
            </a:r>
          </a:p>
        </p:txBody>
      </p:sp>
      <p:sp>
        <p:nvSpPr>
          <p:cNvPr id="3174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175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1751"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pic>
        <p:nvPicPr>
          <p:cNvPr id="317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7525" y="1050925"/>
            <a:ext cx="5278438" cy="5192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772" name="Rectangle 4"/>
          <p:cNvSpPr>
            <a:spLocks noGrp="1" noChangeArrowheads="1"/>
          </p:cNvSpPr>
          <p:nvPr>
            <p:ph type="title"/>
          </p:nvPr>
        </p:nvSpPr>
        <p:spPr>
          <a:xfrm>
            <a:off x="163513" y="139700"/>
            <a:ext cx="8980487" cy="928688"/>
          </a:xfrm>
          <a:ln/>
        </p:spPr>
        <p:txBody>
          <a:bodyPr tIns="71495"/>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2800">
                <a:latin typeface="Arial" charset="0"/>
              </a:rPr>
              <a:t>Redes de captura de información ecológica: NEON y el Observatorio de Sierra Nevada</a:t>
            </a:r>
          </a:p>
        </p:txBody>
      </p:sp>
      <p:sp>
        <p:nvSpPr>
          <p:cNvPr id="3277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277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2775"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pic>
        <p:nvPicPr>
          <p:cNvPr id="32776" name="Picture 8"/>
          <p:cNvPicPr>
            <a:picLocks noChangeAspect="1" noChangeArrowheads="1"/>
          </p:cNvPicPr>
          <p:nvPr/>
        </p:nvPicPr>
        <p:blipFill>
          <a:blip r:embed="rId6">
            <a:extLst>
              <a:ext uri="{28A0092B-C50C-407E-A947-70E740481C1C}">
                <a14:useLocalDpi xmlns:a14="http://schemas.microsoft.com/office/drawing/2010/main" val="0"/>
              </a:ext>
            </a:extLst>
          </a:blip>
          <a:srcRect r="64105"/>
          <a:stretch>
            <a:fillRect/>
          </a:stretch>
        </p:blipFill>
        <p:spPr bwMode="auto">
          <a:xfrm>
            <a:off x="384175" y="1358900"/>
            <a:ext cx="5929313" cy="2354263"/>
          </a:xfrm>
          <a:prstGeom prst="rect">
            <a:avLst/>
          </a:prstGeom>
          <a:noFill/>
          <a:ln>
            <a:noFill/>
          </a:ln>
          <a:effectLst/>
          <a:extLst>
            <a:ext uri="{909E8E84-426E-40dd-AFC4-6F175D3DCCD1}">
              <a14:hiddenFill xmlns:a14="http://schemas.microsoft.com/office/drawing/2010/main">
                <a:blipFill dpi="0" rotWithShape="0">
                  <a:blip/>
                  <a:srcRect r="64105"/>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0038" y="4470400"/>
            <a:ext cx="1755775" cy="874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225" y="928688"/>
            <a:ext cx="5108575" cy="462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2" name="Rectangle 2"/>
          <p:cNvSpPr>
            <a:spLocks noGrp="1" noChangeArrowheads="1"/>
          </p:cNvSpPr>
          <p:nvPr>
            <p:ph type="title"/>
          </p:nvPr>
        </p:nvSpPr>
        <p:spPr>
          <a:xfrm>
            <a:off x="163513" y="-112713"/>
            <a:ext cx="8980487" cy="928688"/>
          </a:xfrm>
          <a:ln/>
        </p:spPr>
        <p:txBody>
          <a:bodyPr tIns="115344"/>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200">
                <a:latin typeface="TlwgMono" charset="0"/>
              </a:rPr>
              <a:t>Ciclo de vida del dato ecológico</a:t>
            </a:r>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5675313"/>
            <a:ext cx="3216275"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4" name="Text Box 4"/>
          <p:cNvSpPr txBox="1">
            <a:spLocks noChangeArrowheads="1"/>
          </p:cNvSpPr>
          <p:nvPr/>
        </p:nvSpPr>
        <p:spPr bwMode="auto">
          <a:xfrm>
            <a:off x="6616700" y="741363"/>
            <a:ext cx="1595438"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Redes sensoriales</a:t>
            </a:r>
          </a:p>
          <a:p>
            <a:r>
              <a:rPr lang="es-ES" sz="1800">
                <a:solidFill>
                  <a:srgbClr val="0084D1"/>
                </a:solidFill>
              </a:rPr>
              <a:t>Protocolos humanos</a:t>
            </a:r>
          </a:p>
          <a:p>
            <a:r>
              <a:rPr lang="es-ES" sz="1800">
                <a:solidFill>
                  <a:srgbClr val="0084D1"/>
                </a:solidFill>
              </a:rPr>
              <a:t>Satélites</a:t>
            </a:r>
          </a:p>
        </p:txBody>
      </p:sp>
      <p:sp>
        <p:nvSpPr>
          <p:cNvPr id="25605" name="Line 5"/>
          <p:cNvSpPr>
            <a:spLocks noChangeShapeType="1"/>
          </p:cNvSpPr>
          <p:nvPr/>
        </p:nvSpPr>
        <p:spPr bwMode="auto">
          <a:xfrm flipV="1">
            <a:off x="6473825" y="1395413"/>
            <a:ext cx="163513" cy="14922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6" name="Text Box 6"/>
          <p:cNvSpPr txBox="1">
            <a:spLocks noChangeArrowheads="1"/>
          </p:cNvSpPr>
          <p:nvPr/>
        </p:nvSpPr>
        <p:spPr bwMode="auto">
          <a:xfrm>
            <a:off x="7296150" y="2720975"/>
            <a:ext cx="1595438"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Criterios de calidad de datos</a:t>
            </a:r>
          </a:p>
        </p:txBody>
      </p:sp>
      <p:sp>
        <p:nvSpPr>
          <p:cNvPr id="25607" name="Line 7"/>
          <p:cNvSpPr>
            <a:spLocks noChangeShapeType="1"/>
          </p:cNvSpPr>
          <p:nvPr/>
        </p:nvSpPr>
        <p:spPr bwMode="auto">
          <a:xfrm>
            <a:off x="7067550" y="3111500"/>
            <a:ext cx="182563"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8" name="Text Box 8"/>
          <p:cNvSpPr txBox="1">
            <a:spLocks noChangeArrowheads="1"/>
          </p:cNvSpPr>
          <p:nvPr/>
        </p:nvSpPr>
        <p:spPr bwMode="auto">
          <a:xfrm>
            <a:off x="6699250" y="4219575"/>
            <a:ext cx="15954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Incorporación de metadatos</a:t>
            </a:r>
          </a:p>
        </p:txBody>
      </p:sp>
      <p:sp>
        <p:nvSpPr>
          <p:cNvPr id="25609" name="Line 9"/>
          <p:cNvSpPr>
            <a:spLocks noChangeShapeType="1"/>
          </p:cNvSpPr>
          <p:nvPr/>
        </p:nvSpPr>
        <p:spPr bwMode="auto">
          <a:xfrm flipV="1">
            <a:off x="6556375" y="4432300"/>
            <a:ext cx="200025"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0" name="Text Box 10"/>
          <p:cNvSpPr txBox="1">
            <a:spLocks noChangeArrowheads="1"/>
          </p:cNvSpPr>
          <p:nvPr/>
        </p:nvSpPr>
        <p:spPr bwMode="auto">
          <a:xfrm>
            <a:off x="3690938" y="5440363"/>
            <a:ext cx="19812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Almacenamiento seguro</a:t>
            </a:r>
          </a:p>
        </p:txBody>
      </p:sp>
      <p:sp>
        <p:nvSpPr>
          <p:cNvPr id="25611" name="Line 11"/>
          <p:cNvSpPr>
            <a:spLocks noChangeShapeType="1"/>
          </p:cNvSpPr>
          <p:nvPr/>
        </p:nvSpPr>
        <p:spPr bwMode="auto">
          <a:xfrm flipV="1">
            <a:off x="4578350" y="5222875"/>
            <a:ext cx="1588" cy="15875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2" name="Text Box 12"/>
          <p:cNvSpPr txBox="1">
            <a:spLocks noChangeArrowheads="1"/>
          </p:cNvSpPr>
          <p:nvPr/>
        </p:nvSpPr>
        <p:spPr bwMode="auto">
          <a:xfrm>
            <a:off x="384175" y="4395788"/>
            <a:ext cx="22431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Identificación de datos relevantes para abordar una cuestión concreta</a:t>
            </a:r>
          </a:p>
        </p:txBody>
      </p:sp>
      <p:sp>
        <p:nvSpPr>
          <p:cNvPr id="25613" name="Line 13"/>
          <p:cNvSpPr>
            <a:spLocks noChangeShapeType="1"/>
          </p:cNvSpPr>
          <p:nvPr/>
        </p:nvSpPr>
        <p:spPr bwMode="auto">
          <a:xfrm flipV="1">
            <a:off x="2435225" y="4621213"/>
            <a:ext cx="236538" cy="139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4" name="Text Box 14"/>
          <p:cNvSpPr txBox="1">
            <a:spLocks noChangeArrowheads="1"/>
          </p:cNvSpPr>
          <p:nvPr/>
        </p:nvSpPr>
        <p:spPr bwMode="auto">
          <a:xfrm>
            <a:off x="487363" y="2706688"/>
            <a:ext cx="1595437"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Agregar datos de diversas fuentes</a:t>
            </a:r>
          </a:p>
        </p:txBody>
      </p:sp>
      <p:sp>
        <p:nvSpPr>
          <p:cNvPr id="25615" name="Line 15"/>
          <p:cNvSpPr>
            <a:spLocks noChangeShapeType="1"/>
          </p:cNvSpPr>
          <p:nvPr/>
        </p:nvSpPr>
        <p:spPr bwMode="auto">
          <a:xfrm flipV="1">
            <a:off x="1778000" y="3089275"/>
            <a:ext cx="309563"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6" name="Text Box 16"/>
          <p:cNvSpPr txBox="1">
            <a:spLocks noChangeArrowheads="1"/>
          </p:cNvSpPr>
          <p:nvPr/>
        </p:nvSpPr>
        <p:spPr bwMode="auto">
          <a:xfrm>
            <a:off x="674688" y="652463"/>
            <a:ext cx="2359025"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Análisis estadístico, visualización resultados</a:t>
            </a:r>
          </a:p>
        </p:txBody>
      </p:sp>
      <p:sp>
        <p:nvSpPr>
          <p:cNvPr id="25617" name="Line 17"/>
          <p:cNvSpPr>
            <a:spLocks noChangeShapeType="1"/>
          </p:cNvSpPr>
          <p:nvPr/>
        </p:nvSpPr>
        <p:spPr bwMode="auto">
          <a:xfrm>
            <a:off x="2516188" y="1322388"/>
            <a:ext cx="219075" cy="19208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 name="CuadroTexto 1"/>
          <p:cNvSpPr txBox="1"/>
          <p:nvPr/>
        </p:nvSpPr>
        <p:spPr>
          <a:xfrm>
            <a:off x="6652626" y="2183809"/>
            <a:ext cx="1142370" cy="553998"/>
          </a:xfrm>
          <a:prstGeom prst="rect">
            <a:avLst/>
          </a:prstGeom>
          <a:noFill/>
        </p:spPr>
        <p:txBody>
          <a:bodyPr wrap="square" rtlCol="0">
            <a:spAutoFit/>
          </a:bodyPr>
          <a:lstStyle/>
          <a:p>
            <a:pPr algn="ctr"/>
            <a:r>
              <a:rPr lang="es-ES" sz="1500" dirty="0" smtClean="0">
                <a:solidFill>
                  <a:srgbClr val="FF0000"/>
                </a:solidFill>
              </a:rPr>
              <a:t>Mapas cambio uso</a:t>
            </a:r>
            <a:endParaRPr lang="es-ES" sz="1500" dirty="0">
              <a:solidFill>
                <a:srgbClr val="FF0000"/>
              </a:solidFill>
            </a:endParaRPr>
          </a:p>
        </p:txBody>
      </p:sp>
      <p:sp>
        <p:nvSpPr>
          <p:cNvPr id="20" name="CuadroTexto 19"/>
          <p:cNvSpPr txBox="1"/>
          <p:nvPr/>
        </p:nvSpPr>
        <p:spPr>
          <a:xfrm>
            <a:off x="938620" y="5622002"/>
            <a:ext cx="1142370" cy="553998"/>
          </a:xfrm>
          <a:prstGeom prst="rect">
            <a:avLst/>
          </a:prstGeom>
          <a:noFill/>
        </p:spPr>
        <p:txBody>
          <a:bodyPr wrap="square" rtlCol="0">
            <a:spAutoFit/>
          </a:bodyPr>
          <a:lstStyle/>
          <a:p>
            <a:pPr algn="ctr"/>
            <a:r>
              <a:rPr lang="es-ES" sz="1500" dirty="0" smtClean="0">
                <a:solidFill>
                  <a:srgbClr val="FF0000"/>
                </a:solidFill>
              </a:rPr>
              <a:t>Mapas cambio uso</a:t>
            </a:r>
            <a:endParaRPr lang="es-ES" sz="1500" dirty="0">
              <a:solidFill>
                <a:srgbClr val="FF0000"/>
              </a:solidFill>
            </a:endParaRPr>
          </a:p>
        </p:txBody>
      </p:sp>
      <p:sp>
        <p:nvSpPr>
          <p:cNvPr id="21" name="CuadroTexto 20"/>
          <p:cNvSpPr txBox="1"/>
          <p:nvPr/>
        </p:nvSpPr>
        <p:spPr>
          <a:xfrm>
            <a:off x="1272455" y="1547892"/>
            <a:ext cx="1142370" cy="553998"/>
          </a:xfrm>
          <a:prstGeom prst="rect">
            <a:avLst/>
          </a:prstGeom>
          <a:noFill/>
        </p:spPr>
        <p:txBody>
          <a:bodyPr wrap="square" rtlCol="0">
            <a:spAutoFit/>
          </a:bodyPr>
          <a:lstStyle/>
          <a:p>
            <a:pPr algn="ctr"/>
            <a:r>
              <a:rPr lang="es-ES" sz="1500" dirty="0" smtClean="0">
                <a:solidFill>
                  <a:srgbClr val="FF0000"/>
                </a:solidFill>
              </a:rPr>
              <a:t>Mapas cambio uso</a:t>
            </a:r>
            <a:endParaRPr lang="es-ES" sz="1500" dirty="0">
              <a:solidFill>
                <a:srgbClr val="FF0000"/>
              </a:solidFill>
            </a:endParaRPr>
          </a:p>
        </p:txBody>
      </p:sp>
    </p:spTree>
    <p:extLst>
      <p:ext uri="{BB962C8B-B14F-4D97-AF65-F5344CB8AC3E}">
        <p14:creationId xmlns:p14="http://schemas.microsoft.com/office/powerpoint/2010/main" val="96651691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379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379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3796"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3797"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3798" name="Rectangle 6"/>
          <p:cNvSpPr>
            <a:spLocks noGrp="1" noChangeArrowheads="1"/>
          </p:cNvSpPr>
          <p:nvPr>
            <p:ph type="body"/>
          </p:nvPr>
        </p:nvSpPr>
        <p:spPr>
          <a:xfrm>
            <a:off x="709613" y="527050"/>
            <a:ext cx="7772400" cy="6140450"/>
          </a:xfrm>
          <a:ln/>
        </p:spPr>
        <p:txBody>
          <a:bodyPr tIns="71495" anchor="t"/>
          <a:lstStyle/>
          <a:p>
            <a:pPr marL="341313" indent="-341313" algn="l">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800" b="1"/>
              <a:t>Hansen et al. 2013</a:t>
            </a:r>
            <a:r>
              <a:rPr lang="es-ES" sz="2800"/>
              <a:t>. High-Resolution Global Maps of 21st-Century Forest Cover Change. </a:t>
            </a:r>
            <a:r>
              <a:rPr lang="es-ES" sz="2800" b="1"/>
              <a:t>Science</a:t>
            </a:r>
            <a:r>
              <a:rPr lang="es-ES" sz="2800"/>
              <a:t> 342, 850-853</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600" b="1"/>
              <a:t>Objetivo</a:t>
            </a:r>
            <a:r>
              <a:rPr lang="es-ES" sz="2600"/>
              <a:t>: Cuantificar deforestación global a alta resolución (30 metros)</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600" b="1"/>
              <a:t>Métodos</a:t>
            </a:r>
            <a:r>
              <a:rPr lang="es-ES" sz="2600"/>
              <a:t>: Imágenes Landsat, SIG, computación intensiva</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600" b="1"/>
              <a:t>Resultados</a:t>
            </a:r>
            <a:r>
              <a:rPr lang="es-ES" sz="2600"/>
              <a:t>: Mapa mundial de la deforestación</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600" b="1"/>
              <a:t>Conclusiones</a:t>
            </a:r>
            <a:r>
              <a:rPr lang="es-ES" sz="2600"/>
              <a:t>: Tenemos las herramientas para conocer procesos de cambio en las masas forestales con alta resolución espacial y temporal</a:t>
            </a:r>
          </a:p>
          <a:p>
            <a:pPr marL="341313" indent="-341313" algn="l">
              <a:spcBef>
                <a:spcPts val="800"/>
              </a:spcBef>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481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481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4820"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4821"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348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475" y="625475"/>
            <a:ext cx="8281988" cy="4983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584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584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5844"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5845"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358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1550988"/>
            <a:ext cx="9144000" cy="3752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5847" name="Text Box 7"/>
          <p:cNvSpPr txBox="1">
            <a:spLocks noChangeArrowheads="1"/>
          </p:cNvSpPr>
          <p:nvPr/>
        </p:nvSpPr>
        <p:spPr bwMode="auto">
          <a:xfrm>
            <a:off x="3078163" y="944563"/>
            <a:ext cx="539115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Cobertura de árboles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686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686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6868"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6869"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6870" name="Text Box 6"/>
          <p:cNvSpPr txBox="1">
            <a:spLocks noChangeArrowheads="1"/>
          </p:cNvSpPr>
          <p:nvPr/>
        </p:nvSpPr>
        <p:spPr bwMode="auto">
          <a:xfrm>
            <a:off x="2508250" y="944563"/>
            <a:ext cx="539115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Pérdida de superficie forestal</a:t>
            </a:r>
          </a:p>
        </p:txBody>
      </p:sp>
      <p:pic>
        <p:nvPicPr>
          <p:cNvPr id="368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1543050"/>
            <a:ext cx="9144000" cy="3768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789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789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7892"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7893"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7894" name="Text Box 6"/>
          <p:cNvSpPr txBox="1">
            <a:spLocks noChangeArrowheads="1"/>
          </p:cNvSpPr>
          <p:nvPr/>
        </p:nvSpPr>
        <p:spPr bwMode="auto">
          <a:xfrm>
            <a:off x="2508250" y="944563"/>
            <a:ext cx="539115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Ganancia de superficie forestal</a:t>
            </a:r>
          </a:p>
        </p:txBody>
      </p:sp>
      <p:pic>
        <p:nvPicPr>
          <p:cNvPr id="378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1625600"/>
            <a:ext cx="9144000" cy="3603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891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891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8916"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38917"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8918" name="Text Box 6"/>
          <p:cNvSpPr txBox="1">
            <a:spLocks noChangeArrowheads="1"/>
          </p:cNvSpPr>
          <p:nvPr/>
        </p:nvSpPr>
        <p:spPr bwMode="auto">
          <a:xfrm>
            <a:off x="3138488" y="952500"/>
            <a:ext cx="539115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Mapa compuesto</a:t>
            </a:r>
          </a:p>
        </p:txBody>
      </p:sp>
      <p:pic>
        <p:nvPicPr>
          <p:cNvPr id="3891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1584325"/>
            <a:ext cx="9144000" cy="3686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12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12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4"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NATURALEZA ES COMPLEJA</a:t>
            </a:r>
            <a:br>
              <a:rPr lang="es-ES">
                <a:latin typeface="TlwgMono" charset="0"/>
              </a:rPr>
            </a:br>
            <a:endParaRPr lang="es-ES">
              <a:latin typeface="TlwgMono" charset="0"/>
            </a:endParaRPr>
          </a:p>
        </p:txBody>
      </p:sp>
      <p:sp>
        <p:nvSpPr>
          <p:cNvPr id="5125"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5126"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993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993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9940" name="Text Box 4"/>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39941" name="Text Box 5"/>
          <p:cNvSpPr txBox="1">
            <a:spLocks noChangeArrowheads="1"/>
          </p:cNvSpPr>
          <p:nvPr/>
        </p:nvSpPr>
        <p:spPr bwMode="auto">
          <a:xfrm>
            <a:off x="3138488" y="952500"/>
            <a:ext cx="539115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Mapa compuesto</a:t>
            </a:r>
          </a:p>
        </p:txBody>
      </p:sp>
      <p:pic>
        <p:nvPicPr>
          <p:cNvPr id="399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42863"/>
            <a:ext cx="9144000" cy="6770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0963" name="Picture 3"/>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0964" name="Picture 4"/>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0965"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0966" name="Text Box 6"/>
          <p:cNvSpPr txBox="1">
            <a:spLocks noChangeArrowheads="1"/>
          </p:cNvSpPr>
          <p:nvPr/>
        </p:nvSpPr>
        <p:spPr bwMode="auto">
          <a:xfrm>
            <a:off x="2968625" y="688975"/>
            <a:ext cx="539115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Algunas tendencias...</a:t>
            </a:r>
          </a:p>
        </p:txBody>
      </p:sp>
      <p:pic>
        <p:nvPicPr>
          <p:cNvPr id="4096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1447800"/>
            <a:ext cx="9144000" cy="3959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1987" name="Picture 3"/>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1988" name="Picture 4"/>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1989"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1990" name="Text Box 6"/>
          <p:cNvSpPr txBox="1">
            <a:spLocks noChangeArrowheads="1"/>
          </p:cNvSpPr>
          <p:nvPr/>
        </p:nvSpPr>
        <p:spPr bwMode="auto">
          <a:xfrm>
            <a:off x="693738" y="4737100"/>
            <a:ext cx="797718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t>Y un vídeo: http://goo.gl/saQg2H</a:t>
            </a:r>
          </a:p>
        </p:txBody>
      </p:sp>
      <p:pic>
        <p:nvPicPr>
          <p:cNvPr id="4199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038" y="446088"/>
            <a:ext cx="7675562" cy="4235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225" y="928688"/>
            <a:ext cx="5108575" cy="462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2" name="Rectangle 2"/>
          <p:cNvSpPr>
            <a:spLocks noGrp="1" noChangeArrowheads="1"/>
          </p:cNvSpPr>
          <p:nvPr>
            <p:ph type="title"/>
          </p:nvPr>
        </p:nvSpPr>
        <p:spPr>
          <a:xfrm>
            <a:off x="163513" y="-112713"/>
            <a:ext cx="8980487" cy="928688"/>
          </a:xfrm>
          <a:ln/>
        </p:spPr>
        <p:txBody>
          <a:bodyPr tIns="115344"/>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200">
                <a:latin typeface="TlwgMono" charset="0"/>
              </a:rPr>
              <a:t>Ciclo de vida del dato ecológico</a:t>
            </a:r>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5675313"/>
            <a:ext cx="3216275"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4" name="Text Box 4"/>
          <p:cNvSpPr txBox="1">
            <a:spLocks noChangeArrowheads="1"/>
          </p:cNvSpPr>
          <p:nvPr/>
        </p:nvSpPr>
        <p:spPr bwMode="auto">
          <a:xfrm>
            <a:off x="6616700" y="741363"/>
            <a:ext cx="1595438"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Redes sensoriales</a:t>
            </a:r>
          </a:p>
          <a:p>
            <a:r>
              <a:rPr lang="es-ES" sz="1800">
                <a:solidFill>
                  <a:srgbClr val="0084D1"/>
                </a:solidFill>
              </a:rPr>
              <a:t>Protocolos humanos</a:t>
            </a:r>
          </a:p>
          <a:p>
            <a:r>
              <a:rPr lang="es-ES" sz="1800">
                <a:solidFill>
                  <a:srgbClr val="0084D1"/>
                </a:solidFill>
              </a:rPr>
              <a:t>Satélites</a:t>
            </a:r>
          </a:p>
        </p:txBody>
      </p:sp>
      <p:sp>
        <p:nvSpPr>
          <p:cNvPr id="25605" name="Line 5"/>
          <p:cNvSpPr>
            <a:spLocks noChangeShapeType="1"/>
          </p:cNvSpPr>
          <p:nvPr/>
        </p:nvSpPr>
        <p:spPr bwMode="auto">
          <a:xfrm flipV="1">
            <a:off x="6473825" y="1395413"/>
            <a:ext cx="163513" cy="14922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6" name="Text Box 6"/>
          <p:cNvSpPr txBox="1">
            <a:spLocks noChangeArrowheads="1"/>
          </p:cNvSpPr>
          <p:nvPr/>
        </p:nvSpPr>
        <p:spPr bwMode="auto">
          <a:xfrm>
            <a:off x="7296150" y="2720975"/>
            <a:ext cx="1595438"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Criterios de calidad de datos</a:t>
            </a:r>
          </a:p>
        </p:txBody>
      </p:sp>
      <p:sp>
        <p:nvSpPr>
          <p:cNvPr id="25607" name="Line 7"/>
          <p:cNvSpPr>
            <a:spLocks noChangeShapeType="1"/>
          </p:cNvSpPr>
          <p:nvPr/>
        </p:nvSpPr>
        <p:spPr bwMode="auto">
          <a:xfrm>
            <a:off x="7067550" y="3111500"/>
            <a:ext cx="182563"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08" name="Text Box 8"/>
          <p:cNvSpPr txBox="1">
            <a:spLocks noChangeArrowheads="1"/>
          </p:cNvSpPr>
          <p:nvPr/>
        </p:nvSpPr>
        <p:spPr bwMode="auto">
          <a:xfrm>
            <a:off x="6699250" y="4219575"/>
            <a:ext cx="15954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a:solidFill>
                  <a:srgbClr val="0084D1"/>
                </a:solidFill>
              </a:rPr>
              <a:t>Incorporación de metadatos</a:t>
            </a:r>
          </a:p>
        </p:txBody>
      </p:sp>
      <p:sp>
        <p:nvSpPr>
          <p:cNvPr id="25609" name="Line 9"/>
          <p:cNvSpPr>
            <a:spLocks noChangeShapeType="1"/>
          </p:cNvSpPr>
          <p:nvPr/>
        </p:nvSpPr>
        <p:spPr bwMode="auto">
          <a:xfrm flipV="1">
            <a:off x="6556375" y="4432300"/>
            <a:ext cx="200025"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0" name="Text Box 10"/>
          <p:cNvSpPr txBox="1">
            <a:spLocks noChangeArrowheads="1"/>
          </p:cNvSpPr>
          <p:nvPr/>
        </p:nvSpPr>
        <p:spPr bwMode="auto">
          <a:xfrm>
            <a:off x="3690938" y="5440363"/>
            <a:ext cx="19812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Almacenamiento seguro</a:t>
            </a:r>
          </a:p>
        </p:txBody>
      </p:sp>
      <p:sp>
        <p:nvSpPr>
          <p:cNvPr id="25611" name="Line 11"/>
          <p:cNvSpPr>
            <a:spLocks noChangeShapeType="1"/>
          </p:cNvSpPr>
          <p:nvPr/>
        </p:nvSpPr>
        <p:spPr bwMode="auto">
          <a:xfrm flipV="1">
            <a:off x="4578350" y="5222875"/>
            <a:ext cx="1588" cy="15875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2" name="Text Box 12"/>
          <p:cNvSpPr txBox="1">
            <a:spLocks noChangeArrowheads="1"/>
          </p:cNvSpPr>
          <p:nvPr/>
        </p:nvSpPr>
        <p:spPr bwMode="auto">
          <a:xfrm>
            <a:off x="384175" y="4395788"/>
            <a:ext cx="22431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Identificación de datos relevantes para abordar una cuestión concreta</a:t>
            </a:r>
          </a:p>
        </p:txBody>
      </p:sp>
      <p:sp>
        <p:nvSpPr>
          <p:cNvPr id="25613" name="Line 13"/>
          <p:cNvSpPr>
            <a:spLocks noChangeShapeType="1"/>
          </p:cNvSpPr>
          <p:nvPr/>
        </p:nvSpPr>
        <p:spPr bwMode="auto">
          <a:xfrm flipV="1">
            <a:off x="2435225" y="4621213"/>
            <a:ext cx="236538" cy="139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4" name="Text Box 14"/>
          <p:cNvSpPr txBox="1">
            <a:spLocks noChangeArrowheads="1"/>
          </p:cNvSpPr>
          <p:nvPr/>
        </p:nvSpPr>
        <p:spPr bwMode="auto">
          <a:xfrm>
            <a:off x="487363" y="2706688"/>
            <a:ext cx="1595437"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Agregar datos de diversas fuentes</a:t>
            </a:r>
          </a:p>
        </p:txBody>
      </p:sp>
      <p:sp>
        <p:nvSpPr>
          <p:cNvPr id="25615" name="Line 15"/>
          <p:cNvSpPr>
            <a:spLocks noChangeShapeType="1"/>
          </p:cNvSpPr>
          <p:nvPr/>
        </p:nvSpPr>
        <p:spPr bwMode="auto">
          <a:xfrm flipV="1">
            <a:off x="1778000" y="3089275"/>
            <a:ext cx="309563"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5616" name="Text Box 16"/>
          <p:cNvSpPr txBox="1">
            <a:spLocks noChangeArrowheads="1"/>
          </p:cNvSpPr>
          <p:nvPr/>
        </p:nvSpPr>
        <p:spPr bwMode="auto">
          <a:xfrm>
            <a:off x="674688" y="652463"/>
            <a:ext cx="2359025"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a:solidFill>
                  <a:srgbClr val="0084D1"/>
                </a:solidFill>
              </a:rPr>
              <a:t>Análisis estadístico, visualización resultados</a:t>
            </a:r>
          </a:p>
        </p:txBody>
      </p:sp>
      <p:sp>
        <p:nvSpPr>
          <p:cNvPr id="25617" name="Line 17"/>
          <p:cNvSpPr>
            <a:spLocks noChangeShapeType="1"/>
          </p:cNvSpPr>
          <p:nvPr/>
        </p:nvSpPr>
        <p:spPr bwMode="auto">
          <a:xfrm>
            <a:off x="2516188" y="1322388"/>
            <a:ext cx="219075" cy="19208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0" name="CuadroTexto 19"/>
          <p:cNvSpPr txBox="1"/>
          <p:nvPr/>
        </p:nvSpPr>
        <p:spPr>
          <a:xfrm>
            <a:off x="703426" y="3565862"/>
            <a:ext cx="1142370" cy="553998"/>
          </a:xfrm>
          <a:prstGeom prst="rect">
            <a:avLst/>
          </a:prstGeom>
          <a:noFill/>
        </p:spPr>
        <p:txBody>
          <a:bodyPr wrap="square" rtlCol="0">
            <a:spAutoFit/>
          </a:bodyPr>
          <a:lstStyle/>
          <a:p>
            <a:pPr algn="ctr"/>
            <a:r>
              <a:rPr lang="es-ES" sz="1500" dirty="0" smtClean="0">
                <a:solidFill>
                  <a:srgbClr val="FF0000"/>
                </a:solidFill>
              </a:rPr>
              <a:t>Modelos distribución</a:t>
            </a:r>
            <a:endParaRPr lang="es-ES" sz="1500" dirty="0">
              <a:solidFill>
                <a:srgbClr val="FF0000"/>
              </a:solidFill>
            </a:endParaRPr>
          </a:p>
        </p:txBody>
      </p:sp>
      <p:sp>
        <p:nvSpPr>
          <p:cNvPr id="21" name="CuadroTexto 20"/>
          <p:cNvSpPr txBox="1"/>
          <p:nvPr/>
        </p:nvSpPr>
        <p:spPr>
          <a:xfrm>
            <a:off x="1289328" y="1526388"/>
            <a:ext cx="1142370" cy="553998"/>
          </a:xfrm>
          <a:prstGeom prst="rect">
            <a:avLst/>
          </a:prstGeom>
          <a:noFill/>
        </p:spPr>
        <p:txBody>
          <a:bodyPr wrap="square" rtlCol="0">
            <a:spAutoFit/>
          </a:bodyPr>
          <a:lstStyle/>
          <a:p>
            <a:pPr algn="ctr"/>
            <a:r>
              <a:rPr lang="es-ES" sz="1500" dirty="0" smtClean="0">
                <a:solidFill>
                  <a:srgbClr val="FF0000"/>
                </a:solidFill>
              </a:rPr>
              <a:t>Modelos distribución</a:t>
            </a:r>
            <a:endParaRPr lang="es-ES" sz="1500" dirty="0">
              <a:solidFill>
                <a:srgbClr val="FF0000"/>
              </a:solidFill>
            </a:endParaRPr>
          </a:p>
        </p:txBody>
      </p:sp>
    </p:spTree>
    <p:extLst>
      <p:ext uri="{BB962C8B-B14F-4D97-AF65-F5344CB8AC3E}">
        <p14:creationId xmlns:p14="http://schemas.microsoft.com/office/powerpoint/2010/main" val="40353296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301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301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3012" name="Rectangle 4"/>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3013"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3014" name="Rectangle 6"/>
          <p:cNvSpPr>
            <a:spLocks noGrp="1" noChangeArrowheads="1"/>
          </p:cNvSpPr>
          <p:nvPr>
            <p:ph type="body"/>
          </p:nvPr>
        </p:nvSpPr>
        <p:spPr>
          <a:xfrm>
            <a:off x="719137" y="431800"/>
            <a:ext cx="8224947" cy="5600700"/>
          </a:xfrm>
          <a:ln/>
        </p:spPr>
        <p:txBody>
          <a:bodyPr tIns="71495" anchor="t"/>
          <a:lstStyle/>
          <a:p>
            <a:pPr algn="l">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500" b="1" dirty="0"/>
              <a:t>Impactos, vulnerabilidad y adaptación de la </a:t>
            </a:r>
            <a:r>
              <a:rPr lang="es-ES" sz="2500" b="1" dirty="0" smtClean="0"/>
              <a:t>flora española </a:t>
            </a:r>
            <a:r>
              <a:rPr lang="es-ES" sz="2500" b="1" dirty="0"/>
              <a:t>al cambio climático (Felicísimo et al </a:t>
            </a:r>
            <a:r>
              <a:rPr lang="es-ES" sz="2500" b="1" dirty="0" smtClean="0"/>
              <a:t>2011)</a:t>
            </a:r>
          </a:p>
          <a:p>
            <a:pPr algn="l">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500" b="1" dirty="0"/>
          </a:p>
          <a:p>
            <a:pPr algn="l">
              <a:spcBef>
                <a:spcPts val="800"/>
              </a:spcBef>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500" b="1" dirty="0"/>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400" b="1" dirty="0"/>
              <a:t>Objetivo</a:t>
            </a:r>
            <a:r>
              <a:rPr lang="es-ES" sz="2400" dirty="0"/>
              <a:t>: Predecir una situación futura probable de la flora española ante diversos escenarios de cambio climático</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400" b="1" dirty="0"/>
              <a:t>Métodos</a:t>
            </a:r>
            <a:r>
              <a:rPr lang="es-ES" sz="2400" dirty="0"/>
              <a:t>: Modelado de clima futuro y modelos de distribución</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400" b="1" dirty="0"/>
              <a:t>Resultados</a:t>
            </a:r>
            <a:r>
              <a:rPr lang="es-ES" sz="2400" dirty="0"/>
              <a:t>: Pérdidas de riqueza en CCAA entre -35 y -70%</a:t>
            </a:r>
          </a:p>
          <a:p>
            <a:pPr marL="341313" indent="-341313" algn="l">
              <a:spcBef>
                <a:spcPts val="800"/>
              </a:spcBef>
              <a:buFont typeface="Arial"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s-ES" sz="2400" b="1" dirty="0"/>
              <a:t>Conclusiones</a:t>
            </a:r>
            <a:r>
              <a:rPr lang="es-ES" sz="2400" dirty="0"/>
              <a:t>: Lanzar líneas de investigación y diseñar propuestas de mitigación es fundamental.</a:t>
            </a:r>
          </a:p>
          <a:p>
            <a:pPr marL="341313" indent="-341313" algn="l">
              <a:spcBef>
                <a:spcPts val="800"/>
              </a:spcBef>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403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403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4036" name="Rectangle 4"/>
          <p:cNvSpPr>
            <a:spLocks noGrp="1" noChangeArrowheads="1"/>
          </p:cNvSpPr>
          <p:nvPr>
            <p:ph type="title"/>
          </p:nvPr>
        </p:nvSpPr>
        <p:spPr>
          <a:xfrm>
            <a:off x="163513" y="211138"/>
            <a:ext cx="8980487"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Felicísimo et al. 2011</a:t>
            </a:r>
          </a:p>
        </p:txBody>
      </p:sp>
      <p:sp>
        <p:nvSpPr>
          <p:cNvPr id="4403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403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4039"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44040"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404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1100" y="993775"/>
            <a:ext cx="6472238" cy="4884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505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505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5060" name="Rectangle 4"/>
          <p:cNvSpPr>
            <a:spLocks noGrp="1" noChangeArrowheads="1"/>
          </p:cNvSpPr>
          <p:nvPr>
            <p:ph type="title"/>
          </p:nvPr>
        </p:nvSpPr>
        <p:spPr>
          <a:xfrm>
            <a:off x="163513" y="211138"/>
            <a:ext cx="8980487"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Felicísimo et al. 2011</a:t>
            </a:r>
          </a:p>
        </p:txBody>
      </p:sp>
      <p:sp>
        <p:nvSpPr>
          <p:cNvPr id="4506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506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5063"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45064"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506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338" y="1084263"/>
            <a:ext cx="7645400" cy="4641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608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608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6084" name="Rectangle 4"/>
          <p:cNvSpPr>
            <a:spLocks noGrp="1" noChangeArrowheads="1"/>
          </p:cNvSpPr>
          <p:nvPr>
            <p:ph type="title"/>
          </p:nvPr>
        </p:nvSpPr>
        <p:spPr>
          <a:xfrm>
            <a:off x="163513" y="211138"/>
            <a:ext cx="8980487"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Felicísimo et al. 2011</a:t>
            </a:r>
          </a:p>
        </p:txBody>
      </p:sp>
      <p:sp>
        <p:nvSpPr>
          <p:cNvPr id="46085" name="Text Box 5"/>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6086" name="Rectangle 6"/>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46087" name="Text Box 7"/>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608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400" y="147638"/>
            <a:ext cx="8712200" cy="6710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710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710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108" name="Rectangle 4"/>
          <p:cNvSpPr>
            <a:spLocks noGrp="1" noChangeArrowheads="1"/>
          </p:cNvSpPr>
          <p:nvPr>
            <p:ph type="title"/>
          </p:nvPr>
        </p:nvSpPr>
        <p:spPr>
          <a:xfrm>
            <a:off x="163513" y="211138"/>
            <a:ext cx="8980487" cy="928687"/>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Felicísimo et al. 2011</a:t>
            </a:r>
          </a:p>
        </p:txBody>
      </p:sp>
      <p:sp>
        <p:nvSpPr>
          <p:cNvPr id="4710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711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7111" name="Rectangle 7"/>
          <p:cNvSpPr>
            <a:spLocks noGrp="1" noChangeArrowheads="1"/>
          </p:cNvSpPr>
          <p:nvPr>
            <p:ph type="body" idx="1"/>
          </p:nvPr>
        </p:nvSpPr>
        <p:spPr>
          <a:xfrm>
            <a:off x="709613" y="1066800"/>
            <a:ext cx="7772400" cy="5600700"/>
          </a:xfrm>
          <a:ln/>
        </p:spPr>
        <p:txBody>
          <a:bodyPr tIns="67968"/>
          <a:lstStyle/>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a:p>
            <a:pP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s-ES" sz="2400"/>
          </a:p>
        </p:txBody>
      </p:sp>
      <p:sp>
        <p:nvSpPr>
          <p:cNvPr id="47112" name="Text Box 8"/>
          <p:cNvSpPr txBox="1">
            <a:spLocks noChangeArrowheads="1"/>
          </p:cNvSpPr>
          <p:nvPr/>
        </p:nvSpPr>
        <p:spPr bwMode="auto">
          <a:xfrm>
            <a:off x="2381250" y="3113088"/>
            <a:ext cx="1809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pic>
        <p:nvPicPr>
          <p:cNvPr id="4711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38" y="1338263"/>
            <a:ext cx="4175125" cy="35956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711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075" y="1387475"/>
            <a:ext cx="4262438" cy="3486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115" name="Text Box 11"/>
          <p:cNvSpPr txBox="1">
            <a:spLocks noChangeArrowheads="1"/>
          </p:cNvSpPr>
          <p:nvPr/>
        </p:nvSpPr>
        <p:spPr bwMode="auto">
          <a:xfrm>
            <a:off x="533400" y="5122863"/>
            <a:ext cx="8088313"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a:latin typeface="Tlwg Typo" charset="0"/>
              </a:rPr>
              <a:t>Riqueza específica 2010 y 2100 (máximo=40)</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813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813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8132" name="Rectangle 4"/>
          <p:cNvSpPr>
            <a:spLocks noGrp="1" noChangeArrowheads="1"/>
          </p:cNvSpPr>
          <p:nvPr>
            <p:ph type="title"/>
          </p:nvPr>
        </p:nvSpPr>
        <p:spPr>
          <a:xfrm>
            <a:off x="685800" y="417513"/>
            <a:ext cx="77724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¿Y EL FUTURO?</a:t>
            </a:r>
            <a:br>
              <a:rPr lang="es-ES">
                <a:latin typeface="TlwgMono" charset="0"/>
              </a:rPr>
            </a:br>
            <a:endParaRPr lang="es-ES">
              <a:latin typeface="TlwgMono" charset="0"/>
            </a:endParaRPr>
          </a:p>
        </p:txBody>
      </p:sp>
      <p:sp>
        <p:nvSpPr>
          <p:cNvPr id="4813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813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48135" name="Rectangle 7"/>
          <p:cNvSpPr>
            <a:spLocks noGrp="1" noChangeArrowheads="1"/>
          </p:cNvSpPr>
          <p:nvPr>
            <p:ph type="body" idx="1"/>
          </p:nvPr>
        </p:nvSpPr>
        <p:spPr>
          <a:xfrm>
            <a:off x="693738" y="1349974"/>
            <a:ext cx="7772400" cy="3840163"/>
          </a:xfrm>
          <a:ln/>
        </p:spPr>
        <p:txBody>
          <a:bodyPr tIns="69732"/>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dirty="0" smtClean="0"/>
              <a:t>Las infraestructuras de investigación sobre el medio ambiente son cada vez más importantes a escala global. Esto generará necesidades de personal cualificado.</a:t>
            </a:r>
            <a:endParaRPr lang="es-ES" sz="2600" dirty="0"/>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dirty="0"/>
              <a:t>Todas las ciencias dependerán de la utilización intensiva de medios </a:t>
            </a:r>
            <a:r>
              <a:rPr lang="es-ES" sz="2600" dirty="0" smtClean="0"/>
              <a:t>informáticos.</a:t>
            </a:r>
            <a:endParaRPr lang="es-ES" sz="26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14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14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8"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NATURALEZA ES COMPLEJA</a:t>
            </a:r>
            <a:br>
              <a:rPr lang="es-ES">
                <a:latin typeface="TlwgMono" charset="0"/>
              </a:rPr>
            </a:br>
            <a:endParaRPr lang="es-ES">
              <a:latin typeface="TlwgMono" charset="0"/>
            </a:endParaRPr>
          </a:p>
        </p:txBody>
      </p:sp>
      <p:sp>
        <p:nvSpPr>
          <p:cNvPr id="614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615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12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12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4" name="Rectangle 4"/>
          <p:cNvSpPr>
            <a:spLocks noGrp="1" noChangeArrowheads="1"/>
          </p:cNvSpPr>
          <p:nvPr>
            <p:ph type="title"/>
          </p:nvPr>
        </p:nvSpPr>
        <p:spPr>
          <a:xfrm>
            <a:off x="685800" y="417513"/>
            <a:ext cx="7772400" cy="1528762"/>
          </a:xfrm>
        </p:spPr>
        <p:txBody>
          <a:bodyPr tIns="82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s-ES" smtClean="0">
                <a:latin typeface="Arial" charset="0"/>
              </a:rPr>
              <a:t>OBJETIVOS GENERALES</a:t>
            </a:r>
          </a:p>
        </p:txBody>
      </p:sp>
      <p:sp>
        <p:nvSpPr>
          <p:cNvPr id="5125"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5126"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defRPr/>
            </a:pPr>
            <a:r>
              <a:rPr lang="es-ES" sz="4400" i="1" smtClean="0">
                <a:latin typeface="TlwgMono" charset="0"/>
              </a:rPr>
              <a:t>Ecoinformática</a:t>
            </a:r>
          </a:p>
        </p:txBody>
      </p:sp>
      <p:sp>
        <p:nvSpPr>
          <p:cNvPr id="5127" name="Rectangle 7"/>
          <p:cNvSpPr>
            <a:spLocks noGrp="1" noChangeArrowheads="1"/>
          </p:cNvSpPr>
          <p:nvPr>
            <p:ph type="body" idx="1"/>
          </p:nvPr>
        </p:nvSpPr>
        <p:spPr>
          <a:xfrm>
            <a:off x="685800" y="1981200"/>
            <a:ext cx="7772400" cy="3840163"/>
          </a:xfrm>
        </p:spPr>
        <p:txBody>
          <a:bodyPr/>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mtClean="0">
                <a:latin typeface="Arial" charset="0"/>
              </a:rPr>
              <a:t>Dar a conocer a los alumnos los conceptos básicos de la Ecoinformática</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mtClean="0">
                <a:latin typeface="Arial" charset="0"/>
              </a:rPr>
              <a:t>Proporcionar a los alumnos un conocimiento práctico sobre métodos y técnicas ecoinformáticas</a:t>
            </a:r>
          </a:p>
        </p:txBody>
      </p:sp>
    </p:spTree>
    <p:extLst>
      <p:ext uri="{BB962C8B-B14F-4D97-AF65-F5344CB8AC3E}">
        <p14:creationId xmlns:p14="http://schemas.microsoft.com/office/powerpoint/2010/main" val="177417557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146"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147"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8" name="Rectangle 4"/>
          <p:cNvSpPr>
            <a:spLocks noGrp="1" noChangeArrowheads="1"/>
          </p:cNvSpPr>
          <p:nvPr>
            <p:ph type="title"/>
          </p:nvPr>
        </p:nvSpPr>
        <p:spPr>
          <a:xfrm>
            <a:off x="685800" y="417513"/>
            <a:ext cx="7772400" cy="1528762"/>
          </a:xfrm>
        </p:spPr>
        <p:txBody>
          <a:bodyPr tIns="82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s-ES" smtClean="0">
                <a:latin typeface="Arial" charset="0"/>
              </a:rPr>
              <a:t>OBJETIVOS ESPECÍFICOS</a:t>
            </a:r>
          </a:p>
        </p:txBody>
      </p:sp>
      <p:sp>
        <p:nvSpPr>
          <p:cNvPr id="6149"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6150"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defRPr/>
            </a:pPr>
            <a:r>
              <a:rPr lang="es-ES" sz="4400" i="1" smtClean="0">
                <a:latin typeface="TlwgMono" charset="0"/>
              </a:rPr>
              <a:t>Ecoinformática</a:t>
            </a:r>
          </a:p>
        </p:txBody>
      </p:sp>
      <p:sp>
        <p:nvSpPr>
          <p:cNvPr id="6151" name="Rectangle 7"/>
          <p:cNvSpPr>
            <a:spLocks noGrp="1" noChangeArrowheads="1"/>
          </p:cNvSpPr>
          <p:nvPr>
            <p:ph type="body" idx="1"/>
          </p:nvPr>
        </p:nvSpPr>
        <p:spPr>
          <a:xfrm>
            <a:off x="677863" y="1763713"/>
            <a:ext cx="7772400" cy="3840162"/>
          </a:xfrm>
        </p:spPr>
        <p:txBody>
          <a:bodyPr/>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mtClean="0">
                <a:latin typeface="Arial" charset="0"/>
              </a:rPr>
              <a:t>Mejorar vuestras capacidades para:</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mtClean="0">
                <a:latin typeface="Arial" charset="0"/>
              </a:rPr>
              <a:t>Capturar y organizar datos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mtClean="0">
                <a:latin typeface="Arial" charset="0"/>
              </a:rPr>
              <a:t>Analizarlos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mtClean="0">
                <a:latin typeface="Arial" charset="0"/>
              </a:rPr>
              <a:t>Diseñar modelos y realizar simulaciones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mtClean="0">
                <a:latin typeface="Arial" charset="0"/>
              </a:rPr>
              <a:t>Presentar resultados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mtClean="0">
                <a:latin typeface="Arial" charset="0"/>
              </a:rPr>
              <a:t>Obtener conclusiones válidas para investigación y gestión</a:t>
            </a:r>
          </a:p>
        </p:txBody>
      </p:sp>
    </p:spTree>
    <p:extLst>
      <p:ext uri="{BB962C8B-B14F-4D97-AF65-F5344CB8AC3E}">
        <p14:creationId xmlns:p14="http://schemas.microsoft.com/office/powerpoint/2010/main" val="232051215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225" y="928688"/>
            <a:ext cx="5108575" cy="462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2" name="Rectangle 2"/>
          <p:cNvSpPr>
            <a:spLocks noGrp="1" noChangeArrowheads="1"/>
          </p:cNvSpPr>
          <p:nvPr>
            <p:ph type="title"/>
          </p:nvPr>
        </p:nvSpPr>
        <p:spPr>
          <a:xfrm>
            <a:off x="163513" y="-112713"/>
            <a:ext cx="8980487" cy="928688"/>
          </a:xfrm>
          <a:ln/>
        </p:spPr>
        <p:txBody>
          <a:bodyPr tIns="115344"/>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sz="3200" dirty="0" smtClean="0">
                <a:latin typeface="TlwgMono" charset="0"/>
              </a:rPr>
              <a:t>Contenidos de la asignatura</a:t>
            </a:r>
            <a:endParaRPr lang="es-ES" sz="3200" dirty="0">
              <a:latin typeface="TlwgMono" charset="0"/>
            </a:endParaRPr>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988" y="5675313"/>
            <a:ext cx="3216275" cy="100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 name="Agrupar 3"/>
          <p:cNvGrpSpPr/>
          <p:nvPr/>
        </p:nvGrpSpPr>
        <p:grpSpPr>
          <a:xfrm>
            <a:off x="6556375" y="4219575"/>
            <a:ext cx="2040339" cy="682485"/>
            <a:chOff x="6556375" y="4219575"/>
            <a:chExt cx="2040339" cy="682485"/>
          </a:xfrm>
        </p:grpSpPr>
        <p:sp>
          <p:nvSpPr>
            <p:cNvPr id="25608" name="Text Box 8"/>
            <p:cNvSpPr txBox="1">
              <a:spLocks noChangeArrowheads="1"/>
            </p:cNvSpPr>
            <p:nvPr/>
          </p:nvSpPr>
          <p:spPr bwMode="auto">
            <a:xfrm>
              <a:off x="6699250" y="4219575"/>
              <a:ext cx="1897464" cy="682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dirty="0" smtClean="0">
                  <a:solidFill>
                    <a:srgbClr val="0084D1"/>
                  </a:solidFill>
                </a:rPr>
                <a:t>Reproducibilidad</a:t>
              </a:r>
              <a:endParaRPr lang="es-ES" sz="1800" dirty="0">
                <a:solidFill>
                  <a:srgbClr val="0084D1"/>
                </a:solidFill>
              </a:endParaRPr>
            </a:p>
          </p:txBody>
        </p:sp>
        <p:sp>
          <p:nvSpPr>
            <p:cNvPr id="25609" name="Line 9"/>
            <p:cNvSpPr>
              <a:spLocks noChangeShapeType="1"/>
            </p:cNvSpPr>
            <p:nvPr/>
          </p:nvSpPr>
          <p:spPr bwMode="auto">
            <a:xfrm flipV="1">
              <a:off x="6556375" y="4432300"/>
              <a:ext cx="200025"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grpSp>
      <p:grpSp>
        <p:nvGrpSpPr>
          <p:cNvPr id="5" name="Agrupar 4"/>
          <p:cNvGrpSpPr/>
          <p:nvPr/>
        </p:nvGrpSpPr>
        <p:grpSpPr>
          <a:xfrm>
            <a:off x="3690938" y="5222875"/>
            <a:ext cx="1981200" cy="857250"/>
            <a:chOff x="3690938" y="5222875"/>
            <a:chExt cx="1981200" cy="857250"/>
          </a:xfrm>
        </p:grpSpPr>
        <p:sp>
          <p:nvSpPr>
            <p:cNvPr id="25610" name="Text Box 10"/>
            <p:cNvSpPr txBox="1">
              <a:spLocks noChangeArrowheads="1"/>
            </p:cNvSpPr>
            <p:nvPr/>
          </p:nvSpPr>
          <p:spPr bwMode="auto">
            <a:xfrm>
              <a:off x="3690938" y="5440363"/>
              <a:ext cx="19812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dirty="0" smtClean="0">
                  <a:solidFill>
                    <a:srgbClr val="0084D1"/>
                  </a:solidFill>
                </a:rPr>
                <a:t> Bases de datos</a:t>
              </a:r>
              <a:endParaRPr lang="es-ES" sz="1800" dirty="0">
                <a:solidFill>
                  <a:srgbClr val="0084D1"/>
                </a:solidFill>
              </a:endParaRPr>
            </a:p>
          </p:txBody>
        </p:sp>
        <p:sp>
          <p:nvSpPr>
            <p:cNvPr id="25611" name="Line 11"/>
            <p:cNvSpPr>
              <a:spLocks noChangeShapeType="1"/>
            </p:cNvSpPr>
            <p:nvPr/>
          </p:nvSpPr>
          <p:spPr bwMode="auto">
            <a:xfrm flipV="1">
              <a:off x="4578350" y="5222875"/>
              <a:ext cx="1588" cy="15875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grpSp>
      <p:grpSp>
        <p:nvGrpSpPr>
          <p:cNvPr id="6" name="Agrupar 5"/>
          <p:cNvGrpSpPr/>
          <p:nvPr/>
        </p:nvGrpSpPr>
        <p:grpSpPr>
          <a:xfrm>
            <a:off x="274221" y="2644521"/>
            <a:ext cx="1813342" cy="912812"/>
            <a:chOff x="274221" y="2644521"/>
            <a:chExt cx="1813342" cy="912812"/>
          </a:xfrm>
        </p:grpSpPr>
        <p:sp>
          <p:nvSpPr>
            <p:cNvPr id="25614" name="Text Box 14"/>
            <p:cNvSpPr txBox="1">
              <a:spLocks noChangeArrowheads="1"/>
            </p:cNvSpPr>
            <p:nvPr/>
          </p:nvSpPr>
          <p:spPr bwMode="auto">
            <a:xfrm>
              <a:off x="274221" y="2644521"/>
              <a:ext cx="1595437"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dirty="0" smtClean="0">
                  <a:solidFill>
                    <a:srgbClr val="0084D1"/>
                  </a:solidFill>
                </a:rPr>
                <a:t>Modelos de distribución de especies</a:t>
              </a:r>
            </a:p>
            <a:p>
              <a:pPr algn="ctr"/>
              <a:endParaRPr lang="es-ES" sz="1800" dirty="0">
                <a:solidFill>
                  <a:srgbClr val="0084D1"/>
                </a:solidFill>
              </a:endParaRPr>
            </a:p>
            <a:p>
              <a:pPr algn="ctr"/>
              <a:r>
                <a:rPr lang="es-ES" sz="1800" dirty="0" smtClean="0">
                  <a:solidFill>
                    <a:srgbClr val="0084D1"/>
                  </a:solidFill>
                </a:rPr>
                <a:t>Curso </a:t>
              </a:r>
              <a:r>
                <a:rPr lang="es-ES" sz="1800" dirty="0" err="1" smtClean="0">
                  <a:solidFill>
                    <a:srgbClr val="0084D1"/>
                  </a:solidFill>
                </a:rPr>
                <a:t>Python</a:t>
              </a:r>
              <a:endParaRPr lang="es-ES" sz="1800" dirty="0">
                <a:solidFill>
                  <a:srgbClr val="0084D1"/>
                </a:solidFill>
              </a:endParaRPr>
            </a:p>
          </p:txBody>
        </p:sp>
        <p:sp>
          <p:nvSpPr>
            <p:cNvPr id="25615" name="Line 15"/>
            <p:cNvSpPr>
              <a:spLocks noChangeShapeType="1"/>
            </p:cNvSpPr>
            <p:nvPr/>
          </p:nvSpPr>
          <p:spPr bwMode="auto">
            <a:xfrm flipV="1">
              <a:off x="1778000" y="3089275"/>
              <a:ext cx="309563" cy="1270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grpSp>
      <p:sp>
        <p:nvSpPr>
          <p:cNvPr id="25616" name="Text Box 16"/>
          <p:cNvSpPr txBox="1">
            <a:spLocks noChangeArrowheads="1"/>
          </p:cNvSpPr>
          <p:nvPr/>
        </p:nvSpPr>
        <p:spPr bwMode="auto">
          <a:xfrm>
            <a:off x="364566" y="767910"/>
            <a:ext cx="2359025" cy="359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dirty="0" smtClean="0">
                <a:solidFill>
                  <a:srgbClr val="0084D1"/>
                </a:solidFill>
              </a:rPr>
              <a:t>Teledetección</a:t>
            </a:r>
            <a:endParaRPr lang="es-ES" sz="1800" dirty="0">
              <a:solidFill>
                <a:srgbClr val="0084D1"/>
              </a:solidFill>
            </a:endParaRPr>
          </a:p>
        </p:txBody>
      </p:sp>
      <p:grpSp>
        <p:nvGrpSpPr>
          <p:cNvPr id="3" name="Agrupar 2"/>
          <p:cNvGrpSpPr/>
          <p:nvPr/>
        </p:nvGrpSpPr>
        <p:grpSpPr>
          <a:xfrm>
            <a:off x="6473825" y="1052865"/>
            <a:ext cx="1788645" cy="491773"/>
            <a:chOff x="6473825" y="1052865"/>
            <a:chExt cx="1788645" cy="491773"/>
          </a:xfrm>
        </p:grpSpPr>
        <p:sp>
          <p:nvSpPr>
            <p:cNvPr id="25605" name="Line 5"/>
            <p:cNvSpPr>
              <a:spLocks noChangeShapeType="1"/>
            </p:cNvSpPr>
            <p:nvPr/>
          </p:nvSpPr>
          <p:spPr bwMode="auto">
            <a:xfrm flipV="1">
              <a:off x="6473825" y="1395413"/>
              <a:ext cx="163513" cy="14922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2" name="Text Box 6"/>
            <p:cNvSpPr txBox="1">
              <a:spLocks noChangeArrowheads="1"/>
            </p:cNvSpPr>
            <p:nvPr/>
          </p:nvSpPr>
          <p:spPr bwMode="auto">
            <a:xfrm>
              <a:off x="6667032" y="1052865"/>
              <a:ext cx="1595438" cy="3857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1800" dirty="0" smtClean="0">
                  <a:solidFill>
                    <a:srgbClr val="0084D1"/>
                  </a:solidFill>
                </a:rPr>
                <a:t>Teledetección</a:t>
              </a:r>
              <a:endParaRPr lang="es-ES" sz="1800" dirty="0">
                <a:solidFill>
                  <a:srgbClr val="0084D1"/>
                </a:solidFill>
              </a:endParaRPr>
            </a:p>
          </p:txBody>
        </p:sp>
      </p:grpSp>
      <p:grpSp>
        <p:nvGrpSpPr>
          <p:cNvPr id="7" name="Agrupar 6"/>
          <p:cNvGrpSpPr/>
          <p:nvPr/>
        </p:nvGrpSpPr>
        <p:grpSpPr>
          <a:xfrm>
            <a:off x="364566" y="1083885"/>
            <a:ext cx="2370697" cy="430590"/>
            <a:chOff x="364566" y="1083885"/>
            <a:chExt cx="2370697" cy="430590"/>
          </a:xfrm>
        </p:grpSpPr>
        <p:sp>
          <p:nvSpPr>
            <p:cNvPr id="25617" name="Line 17"/>
            <p:cNvSpPr>
              <a:spLocks noChangeShapeType="1"/>
            </p:cNvSpPr>
            <p:nvPr/>
          </p:nvSpPr>
          <p:spPr bwMode="auto">
            <a:xfrm>
              <a:off x="2516188" y="1322388"/>
              <a:ext cx="219075" cy="19208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s-ES"/>
            </a:p>
          </p:txBody>
        </p:sp>
        <p:sp>
          <p:nvSpPr>
            <p:cNvPr id="23" name="Text Box 16"/>
            <p:cNvSpPr txBox="1">
              <a:spLocks noChangeArrowheads="1"/>
            </p:cNvSpPr>
            <p:nvPr/>
          </p:nvSpPr>
          <p:spPr bwMode="auto">
            <a:xfrm>
              <a:off x="364566" y="1083885"/>
              <a:ext cx="2359025" cy="359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dirty="0" smtClean="0">
                  <a:solidFill>
                    <a:srgbClr val="0084D1"/>
                  </a:solidFill>
                </a:rPr>
                <a:t>Modelos de agentes</a:t>
              </a:r>
              <a:endParaRPr lang="es-ES" sz="1800" dirty="0">
                <a:solidFill>
                  <a:srgbClr val="0084D1"/>
                </a:solidFill>
              </a:endParaRPr>
            </a:p>
          </p:txBody>
        </p:sp>
      </p:grpSp>
      <p:sp>
        <p:nvSpPr>
          <p:cNvPr id="24" name="Text Box 16"/>
          <p:cNvSpPr txBox="1">
            <a:spLocks noChangeArrowheads="1"/>
          </p:cNvSpPr>
          <p:nvPr/>
        </p:nvSpPr>
        <p:spPr bwMode="auto">
          <a:xfrm>
            <a:off x="364566" y="1399859"/>
            <a:ext cx="2359025" cy="359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lgn="ctr"/>
            <a:r>
              <a:rPr lang="es-ES" sz="1800" dirty="0" smtClean="0">
                <a:solidFill>
                  <a:srgbClr val="0084D1"/>
                </a:solidFill>
              </a:rPr>
              <a:t>Minería de datos</a:t>
            </a:r>
            <a:endParaRPr lang="es-ES" sz="1800" dirty="0">
              <a:solidFill>
                <a:srgbClr val="0084D1"/>
              </a:solidFill>
            </a:endParaRPr>
          </a:p>
        </p:txBody>
      </p:sp>
    </p:spTree>
    <p:extLst>
      <p:ext uri="{BB962C8B-B14F-4D97-AF65-F5344CB8AC3E}">
        <p14:creationId xmlns:p14="http://schemas.microsoft.com/office/powerpoint/2010/main" val="304704096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6" grpId="0"/>
      <p:bldP spid="24" grpId="0"/>
      <p:bldP spid="2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21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21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220" name="Rectangle 4"/>
          <p:cNvSpPr>
            <a:spLocks noGrp="1" noChangeArrowheads="1"/>
          </p:cNvSpPr>
          <p:nvPr>
            <p:ph type="title"/>
          </p:nvPr>
        </p:nvSpPr>
        <p:spPr>
          <a:xfrm>
            <a:off x="439738" y="417513"/>
            <a:ext cx="8488362" cy="741362"/>
          </a:xfrm>
        </p:spPr>
        <p:txBody>
          <a:bodyPr tIns="82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s-ES" smtClean="0">
                <a:latin typeface="Arial" charset="0"/>
              </a:rPr>
              <a:t>EVALUACIÓN Y CALIFICACIÓN</a:t>
            </a:r>
          </a:p>
        </p:txBody>
      </p:sp>
      <p:sp>
        <p:nvSpPr>
          <p:cNvPr id="922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922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defRPr/>
            </a:pPr>
            <a:r>
              <a:rPr lang="es-ES" sz="4400" i="1" smtClean="0">
                <a:latin typeface="TlwgMono" charset="0"/>
              </a:rPr>
              <a:t>Ecoinformática</a:t>
            </a:r>
          </a:p>
        </p:txBody>
      </p:sp>
      <p:sp>
        <p:nvSpPr>
          <p:cNvPr id="9223" name="Rectangle 7"/>
          <p:cNvSpPr>
            <a:spLocks noGrp="1" noChangeArrowheads="1"/>
          </p:cNvSpPr>
          <p:nvPr>
            <p:ph type="body" idx="1"/>
          </p:nvPr>
        </p:nvSpPr>
        <p:spPr>
          <a:xfrm>
            <a:off x="684213" y="1412875"/>
            <a:ext cx="8164512" cy="4224338"/>
          </a:xfrm>
        </p:spPr>
        <p:txBody>
          <a:bodyPr tIns="71495"/>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z="2800" dirty="0" smtClean="0">
                <a:latin typeface="Arial" charset="0"/>
              </a:rPr>
              <a:t>Retos: 100% (criterios: ajuste, presentación, contenido y expresión)</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dirty="0" smtClean="0">
                <a:latin typeface="Arial" charset="0"/>
              </a:rPr>
              <a:t>Reto 1: Búsqueda artículo (10%)</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dirty="0" smtClean="0">
                <a:latin typeface="Arial" charset="0"/>
              </a:rPr>
              <a:t>Reto 2: Bases de datos (20%)</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dirty="0" smtClean="0">
                <a:latin typeface="Arial" charset="0"/>
              </a:rPr>
              <a:t>Reto 3: Teledetección (20%)</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dirty="0" smtClean="0">
                <a:latin typeface="Arial" charset="0"/>
              </a:rPr>
              <a:t>Reto 4: Reproducibilidad (10%)</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dirty="0" smtClean="0">
                <a:latin typeface="Arial" charset="0"/>
              </a:rPr>
              <a:t>Reto 5: Mini-proyecto (40%)</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z="2800" dirty="0" smtClean="0">
                <a:latin typeface="Arial" charset="0"/>
              </a:rPr>
              <a:t>Examen (solo si no entregas los retos, o no consigues aprobar entregándolos)</a:t>
            </a:r>
          </a:p>
        </p:txBody>
      </p:sp>
    </p:spTree>
    <p:extLst>
      <p:ext uri="{BB962C8B-B14F-4D97-AF65-F5344CB8AC3E}">
        <p14:creationId xmlns:p14="http://schemas.microsoft.com/office/powerpoint/2010/main" val="6183311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17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17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2" name="Rectangle 4"/>
          <p:cNvSpPr>
            <a:spLocks noGrp="1" noChangeArrowheads="1"/>
          </p:cNvSpPr>
          <p:nvPr>
            <p:ph type="title"/>
          </p:nvPr>
        </p:nvSpPr>
        <p:spPr>
          <a:xfrm>
            <a:off x="685800" y="417513"/>
            <a:ext cx="7772400" cy="757237"/>
          </a:xfrm>
        </p:spPr>
        <p:txBody>
          <a:bodyPr tIns="8208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s-ES" smtClean="0">
                <a:latin typeface="Arial" charset="0"/>
              </a:rPr>
              <a:t>TUTORÍAS</a:t>
            </a:r>
          </a:p>
        </p:txBody>
      </p:sp>
      <p:sp>
        <p:nvSpPr>
          <p:cNvPr id="717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s-ES">
              <a:cs typeface="DejaVu Sans" charset="0"/>
            </a:endParaRPr>
          </a:p>
        </p:txBody>
      </p:sp>
      <p:sp>
        <p:nvSpPr>
          <p:cNvPr id="717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pPr>
              <a:defRPr/>
            </a:pPr>
            <a:r>
              <a:rPr lang="es-ES" sz="4400" i="1" smtClean="0">
                <a:latin typeface="TlwgMono" charset="0"/>
              </a:rPr>
              <a:t>Ecoinformática</a:t>
            </a:r>
          </a:p>
        </p:txBody>
      </p:sp>
      <p:sp>
        <p:nvSpPr>
          <p:cNvPr id="7175" name="Rectangle 7"/>
          <p:cNvSpPr>
            <a:spLocks noGrp="1" noChangeArrowheads="1"/>
          </p:cNvSpPr>
          <p:nvPr>
            <p:ph type="body" idx="1"/>
          </p:nvPr>
        </p:nvSpPr>
        <p:spPr>
          <a:xfrm>
            <a:off x="717550" y="1231900"/>
            <a:ext cx="7772400" cy="2933700"/>
          </a:xfrm>
        </p:spPr>
        <p:txBody>
          <a:bodyPr tIns="69732"/>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z="2600" dirty="0" smtClean="0">
                <a:latin typeface="Arial" charset="0"/>
              </a:rPr>
              <a:t>Disponibilidad:</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z="2600" dirty="0" smtClean="0">
                <a:latin typeface="Arial" charset="0"/>
              </a:rPr>
              <a:t>Días de clase presencial, por las mañanas.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s-ES" sz="2600" dirty="0" smtClean="0">
                <a:latin typeface="Arial" charset="0"/>
              </a:rPr>
              <a:t>Por correo (</a:t>
            </a:r>
            <a:r>
              <a:rPr lang="es-ES" sz="2600" dirty="0" err="1" smtClean="0">
                <a:latin typeface="Arial" charset="0"/>
              </a:rPr>
              <a:t>fjbonet@gmail.com</a:t>
            </a:r>
            <a:r>
              <a:rPr lang="es-ES" sz="2600" dirty="0" smtClean="0">
                <a:latin typeface="Arial" charset="0"/>
              </a:rPr>
              <a:t>)</a:t>
            </a:r>
          </a:p>
          <a:p>
            <a:pPr marL="741363" lvl="1" indent="-284163">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s-ES" sz="2200" b="1" dirty="0" smtClean="0">
              <a:solidFill>
                <a:srgbClr val="FF0000"/>
              </a:solidFill>
              <a:latin typeface="Arial" charset="0"/>
            </a:endParaRPr>
          </a:p>
        </p:txBody>
      </p:sp>
    </p:spTree>
    <p:extLst>
      <p:ext uri="{BB962C8B-B14F-4D97-AF65-F5344CB8AC3E}">
        <p14:creationId xmlns:p14="http://schemas.microsoft.com/office/powerpoint/2010/main" val="6046108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5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915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9156" name="Rectangle 4"/>
          <p:cNvSpPr>
            <a:spLocks noGrp="1" noChangeArrowheads="1"/>
          </p:cNvSpPr>
          <p:nvPr>
            <p:ph type="title"/>
          </p:nvPr>
        </p:nvSpPr>
        <p:spPr>
          <a:xfrm>
            <a:off x="646113" y="1925638"/>
            <a:ext cx="77724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RETO 1</a:t>
            </a:r>
          </a:p>
        </p:txBody>
      </p:sp>
      <p:sp>
        <p:nvSpPr>
          <p:cNvPr id="4915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4915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017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017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0180" name="Rectangle 4"/>
          <p:cNvSpPr>
            <a:spLocks noGrp="1" noChangeArrowheads="1"/>
          </p:cNvSpPr>
          <p:nvPr>
            <p:ph type="title"/>
          </p:nvPr>
        </p:nvSpPr>
        <p:spPr>
          <a:xfrm>
            <a:off x="685800" y="417513"/>
            <a:ext cx="77724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EJERCICIO</a:t>
            </a:r>
          </a:p>
        </p:txBody>
      </p:sp>
      <p:sp>
        <p:nvSpPr>
          <p:cNvPr id="5018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5018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sp>
        <p:nvSpPr>
          <p:cNvPr id="50183" name="Rectangle 7"/>
          <p:cNvSpPr>
            <a:spLocks noGrp="1" noChangeArrowheads="1"/>
          </p:cNvSpPr>
          <p:nvPr>
            <p:ph type="body" idx="1"/>
          </p:nvPr>
        </p:nvSpPr>
        <p:spPr>
          <a:xfrm>
            <a:off x="693738" y="1679575"/>
            <a:ext cx="7772400" cy="3840163"/>
          </a:xfrm>
          <a:ln/>
        </p:spPr>
        <p:txBody>
          <a:bodyPr tIns="69732"/>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a:t>Buscar un artículo científico sobre un área temática de tu interés que esté basado en métodos propios de la ecoinformática</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a:t>Resume el artículo en 4 diapositivas: objetivos, métodos, resultados y conclusiones.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sz="2600"/>
              <a:t>Exponerlo en tres minutos</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170"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171"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2"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NATURALEZA ES COMPLEJA</a:t>
            </a:r>
            <a:br>
              <a:rPr lang="es-ES">
                <a:latin typeface="TlwgMono" charset="0"/>
              </a:rPr>
            </a:br>
            <a:endParaRPr lang="es-ES">
              <a:latin typeface="TlwgMono" charset="0"/>
            </a:endParaRPr>
          </a:p>
        </p:txBody>
      </p:sp>
      <p:sp>
        <p:nvSpPr>
          <p:cNvPr id="7173"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7174"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717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19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195"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6"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LA NATURALEZA ES COMPLEJA</a:t>
            </a:r>
            <a:br>
              <a:rPr lang="es-ES">
                <a:latin typeface="TlwgMono" charset="0"/>
              </a:rPr>
            </a:br>
            <a:endParaRPr lang="es-ES">
              <a:latin typeface="TlwgMono" charset="0"/>
            </a:endParaRPr>
          </a:p>
        </p:txBody>
      </p:sp>
      <p:sp>
        <p:nvSpPr>
          <p:cNvPr id="8197"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8198"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81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218"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219"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220"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CONOCEMOS MUY POCO...</a:t>
            </a:r>
            <a:br>
              <a:rPr lang="es-ES">
                <a:latin typeface="TlwgMono" charset="0"/>
              </a:rPr>
            </a:br>
            <a:endParaRPr lang="es-ES">
              <a:latin typeface="TlwgMono" charset="0"/>
            </a:endParaRPr>
          </a:p>
        </p:txBody>
      </p:sp>
      <p:sp>
        <p:nvSpPr>
          <p:cNvPr id="9221"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9222"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6067425"/>
            <a:ext cx="1482725" cy="669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242"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979488" y="6153150"/>
            <a:ext cx="755650" cy="469900"/>
          </a:xfrm>
          <a:prstGeom prst="rect">
            <a:avLst/>
          </a:prstGeom>
          <a:noFill/>
          <a:ln>
            <a:noFill/>
          </a:ln>
          <a:effectLst/>
          <a:extLst>
            <a:ext uri="{909E8E84-426E-40dd-AFC4-6F175D3DCCD1}">
              <a14:hiddenFill xmlns:a14="http://schemas.microsoft.com/office/drawing/2010/main">
                <a:blipFill dpi="0" rotWithShape="0">
                  <a:blip>
                    <a:grayscl/>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243" name="Picture 3"/>
          <p:cNvPicPr>
            <a:picLocks noChangeAspect="1" noChangeArrowheads="1"/>
          </p:cNvPicPr>
          <p:nvPr/>
        </p:nvPicPr>
        <p:blipFill>
          <a:blip r:embed="rId5">
            <a:grayscl/>
            <a:extLst>
              <a:ext uri="{28A0092B-C50C-407E-A947-70E740481C1C}">
                <a14:useLocalDpi xmlns:a14="http://schemas.microsoft.com/office/drawing/2010/main" val="0"/>
              </a:ext>
            </a:extLst>
          </a:blip>
          <a:srcRect r="69087"/>
          <a:stretch>
            <a:fillRect/>
          </a:stretch>
        </p:blipFill>
        <p:spPr bwMode="auto">
          <a:xfrm>
            <a:off x="288925" y="6103938"/>
            <a:ext cx="593725" cy="571500"/>
          </a:xfrm>
          <a:prstGeom prst="rect">
            <a:avLst/>
          </a:prstGeom>
          <a:noFill/>
          <a:ln>
            <a:noFill/>
          </a:ln>
          <a:effectLst/>
          <a:extLst>
            <a:ext uri="{909E8E84-426E-40dd-AFC4-6F175D3DCCD1}">
              <a14:hiddenFill xmlns:a14="http://schemas.microsoft.com/office/drawing/2010/main">
                <a:blipFill dpi="0" rotWithShape="0">
                  <a:blip>
                    <a:grayscl/>
                  </a:blip>
                  <a:srcRect r="69087"/>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244" name="Rectangle 4"/>
          <p:cNvSpPr>
            <a:spLocks noGrp="1" noChangeArrowheads="1"/>
          </p:cNvSpPr>
          <p:nvPr>
            <p:ph type="title"/>
          </p:nvPr>
        </p:nvSpPr>
        <p:spPr>
          <a:xfrm>
            <a:off x="0" y="417513"/>
            <a:ext cx="9144000" cy="1528762"/>
          </a:xfrm>
          <a:ln/>
        </p:spPr>
        <p:txBody>
          <a:bodyPr tIns="132480"/>
          <a:lstStyle/>
          <a:p>
            <a:pPr>
              <a:lnSpc>
                <a:spcPct val="8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atin typeface="TlwgMono" charset="0"/>
              </a:rPr>
              <a:t>Y ADEMÁS...</a:t>
            </a:r>
            <a:br>
              <a:rPr lang="es-ES">
                <a:latin typeface="TlwgMono" charset="0"/>
              </a:rPr>
            </a:br>
            <a:endParaRPr lang="es-ES">
              <a:latin typeface="TlwgMono" charset="0"/>
            </a:endParaRPr>
          </a:p>
        </p:txBody>
      </p:sp>
      <p:sp>
        <p:nvSpPr>
          <p:cNvPr id="10245" name="Rectangle 5"/>
          <p:cNvSpPr>
            <a:spLocks noChangeArrowheads="1"/>
          </p:cNvSpPr>
          <p:nvPr/>
        </p:nvSpPr>
        <p:spPr bwMode="auto">
          <a:xfrm>
            <a:off x="3606800" y="6015038"/>
            <a:ext cx="5537200" cy="842962"/>
          </a:xfrm>
          <a:prstGeom prst="rect">
            <a:avLst/>
          </a:prstGeom>
          <a:solidFill>
            <a:srgbClr val="F6CD26"/>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
        <p:nvSpPr>
          <p:cNvPr id="10246" name="Text Box 6"/>
          <p:cNvSpPr txBox="1">
            <a:spLocks noChangeArrowheads="1"/>
          </p:cNvSpPr>
          <p:nvPr/>
        </p:nvSpPr>
        <p:spPr bwMode="auto">
          <a:xfrm>
            <a:off x="3963988" y="5984875"/>
            <a:ext cx="504031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ＭＳ Ｐゴシック" charset="0"/>
                <a:cs typeface="DejaVu Sans" charset="0"/>
              </a:defRPr>
            </a:lvl9pPr>
          </a:lstStyle>
          <a:p>
            <a:r>
              <a:rPr lang="es-ES" sz="4400" i="1">
                <a:latin typeface="TlwgMono" charset="0"/>
              </a:rPr>
              <a:t>Ecoinformática</a:t>
            </a:r>
          </a:p>
        </p:txBody>
      </p:sp>
      <p:pic>
        <p:nvPicPr>
          <p:cNvPr id="1024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60475"/>
            <a:ext cx="7920038" cy="4319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ＭＳ Ｐゴシック"/>
        <a:cs typeface="DejaVu Sans"/>
      </a:majorFont>
      <a:minorFont>
        <a:latin typeface="Times New Roman"/>
        <a:ea typeface="ＭＳ Ｐゴシック"/>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ea typeface="ＭＳ Ｐゴシック"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ea typeface="ＭＳ Ｐゴシック" charset="0"/>
            <a:cs typeface="DejaVu Sans"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936</TotalTime>
  <Words>5972</Words>
  <Application>Microsoft Macintosh PowerPoint</Application>
  <PresentationFormat>Presentación en pantalla (4:3)</PresentationFormat>
  <Paragraphs>517</Paragraphs>
  <Slides>56</Slides>
  <Notes>56</Notes>
  <HiddenSlides>0</HiddenSlides>
  <MMClips>0</MMClips>
  <ScaleCrop>false</ScaleCrop>
  <HeadingPairs>
    <vt:vector size="4" baseType="variant">
      <vt:variant>
        <vt:lpstr>Tema</vt:lpstr>
      </vt:variant>
      <vt:variant>
        <vt:i4>1</vt:i4>
      </vt:variant>
      <vt:variant>
        <vt:lpstr>Títulos de diapositiva</vt:lpstr>
      </vt:variant>
      <vt:variant>
        <vt:i4>56</vt:i4>
      </vt:variant>
    </vt:vector>
  </HeadingPairs>
  <TitlesOfParts>
    <vt:vector size="57" baseType="lpstr">
      <vt:lpstr>Tema de Office</vt:lpstr>
      <vt:lpstr>Presentación de PowerPoint</vt:lpstr>
      <vt:lpstr>Presentación de PowerPoint</vt:lpstr>
      <vt:lpstr>LA NATURALEZA ES COMPLEJA </vt:lpstr>
      <vt:lpstr>LA NATURALEZA ES COMPLEJA </vt:lpstr>
      <vt:lpstr>LA NATURALEZA ES COMPLEJA </vt:lpstr>
      <vt:lpstr>LA NATURALEZA ES COMPLEJA </vt:lpstr>
      <vt:lpstr>LA NATURALEZA ES COMPLEJA </vt:lpstr>
      <vt:lpstr>CONOCEMOS MUY POCO... </vt:lpstr>
      <vt:lpstr>Y ADEMÁS... </vt:lpstr>
      <vt:lpstr>DEFORESTACIÓN Y CAMBIO DE USOS </vt:lpstr>
      <vt:lpstr>CAMBIO DEL CLIMA </vt:lpstr>
      <vt:lpstr>CONTAMINACIÓN </vt:lpstr>
      <vt:lpstr>COMO RESULTADO... </vt:lpstr>
      <vt:lpstr>¡TENEMOS PROBLEMAS! </vt:lpstr>
      <vt:lpstr>LA CIENCIA INFORMÁTICA AVANZA MUY RÁPIDO </vt:lpstr>
      <vt:lpstr>LA CAPACIDAD DE CAPTURAR DATOS TAMBIÉN </vt:lpstr>
      <vt:lpstr> CON LOS ORDENADORES, LOS DATOS Y EL CONOCIMIENTO CIENTÍFICO... </vt:lpstr>
      <vt:lpstr>¿QUÉ ES LA ECOINFORMÁTICA?</vt:lpstr>
      <vt:lpstr>¿QUÉ ES LA ECOINFORMÁTICA?</vt:lpstr>
      <vt:lpstr>HABILIDADES NECESARIAS</vt:lpstr>
      <vt:lpstr>LA ECOINFORMÁTICA ES UNA DISCIPLINA EMERGENTE </vt:lpstr>
      <vt:lpstr>UNA DISCIPLINA DENTRO DE LA ECOINFORMÁTICA </vt:lpstr>
      <vt:lpstr>LA MADRE DE LA ECOINFORMÁTICA </vt:lpstr>
      <vt:lpstr>Ciclo de vida del dato ecológico</vt:lpstr>
      <vt:lpstr>ALGUNOS EJEMPLOS DE APLICACIONES DE LA ECOINFORMÁTICA</vt:lpstr>
      <vt:lpstr>Ciclo de vida del dato ecológico</vt:lpstr>
      <vt:lpstr>Redes de captura de información ecológica: NEON</vt:lpstr>
      <vt:lpstr>Redes de captura de información ecológica: NEON</vt:lpstr>
      <vt:lpstr>Redes de captura de información ecológica: NEON</vt:lpstr>
      <vt:lpstr>Redes de captura de información ecológica: NEON ¿Qué información generarán?</vt:lpstr>
      <vt:lpstr>Redes de captura de información ecológica: NEON ¿Cómo se organizará todo?</vt:lpstr>
      <vt:lpstr>Redes de captura de información ecológica: NEON y el Observatorio de Sierra Nevada</vt:lpstr>
      <vt:lpstr>Ciclo de vida del dato ecológico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Ciclo de vida del dato ecológico</vt:lpstr>
      <vt:lpstr>Presentación de PowerPoint</vt:lpstr>
      <vt:lpstr>Felicísimo et al. 2011</vt:lpstr>
      <vt:lpstr>Felicísimo et al. 2011</vt:lpstr>
      <vt:lpstr>Felicísimo et al. 2011</vt:lpstr>
      <vt:lpstr>Felicísimo et al. 2011</vt:lpstr>
      <vt:lpstr>¿Y EL FUTURO? </vt:lpstr>
      <vt:lpstr>OBJETIVOS GENERALES</vt:lpstr>
      <vt:lpstr>OBJETIVOS ESPECÍFICOS</vt:lpstr>
      <vt:lpstr>Contenidos de la asignatura</vt:lpstr>
      <vt:lpstr>EVALUACIÓN Y CALIFICACIÓN</vt:lpstr>
      <vt:lpstr>TUTORÍAS</vt:lpstr>
      <vt:lpstr>RETO 1</vt:lpstr>
      <vt:lpstr>EJERCICIO</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cp:keywords/>
  <dc:description/>
  <cp:lastModifiedBy>reviewer reviwer</cp:lastModifiedBy>
  <cp:revision>75</cp:revision>
  <cp:lastPrinted>1601-01-01T00:00:00Z</cp:lastPrinted>
  <dcterms:created xsi:type="dcterms:W3CDTF">2009-06-10T21:00:12Z</dcterms:created>
  <dcterms:modified xsi:type="dcterms:W3CDTF">2016-01-09T16:41:50Z</dcterms:modified>
  <cp:category/>
</cp:coreProperties>
</file>